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563" r:id="rId3"/>
    <p:sldId id="564" r:id="rId4"/>
    <p:sldId id="565" r:id="rId5"/>
    <p:sldId id="566" r:id="rId6"/>
    <p:sldId id="567" r:id="rId7"/>
    <p:sldId id="480" r:id="rId8"/>
    <p:sldId id="621" r:id="rId9"/>
    <p:sldId id="637" r:id="rId10"/>
    <p:sldId id="625" r:id="rId11"/>
    <p:sldId id="628" r:id="rId12"/>
    <p:sldId id="631" r:id="rId13"/>
    <p:sldId id="634" r:id="rId14"/>
    <p:sldId id="636" r:id="rId15"/>
    <p:sldId id="653" r:id="rId16"/>
    <p:sldId id="641" r:id="rId17"/>
    <p:sldId id="597" r:id="rId18"/>
    <p:sldId id="598" r:id="rId19"/>
    <p:sldId id="599" r:id="rId20"/>
    <p:sldId id="601" r:id="rId21"/>
    <p:sldId id="604" r:id="rId22"/>
    <p:sldId id="642" r:id="rId23"/>
    <p:sldId id="605" r:id="rId24"/>
    <p:sldId id="643" r:id="rId25"/>
    <p:sldId id="608" r:id="rId26"/>
    <p:sldId id="609" r:id="rId27"/>
    <p:sldId id="644" r:id="rId28"/>
    <p:sldId id="654" r:id="rId29"/>
    <p:sldId id="656" r:id="rId30"/>
    <p:sldId id="657" r:id="rId31"/>
    <p:sldId id="658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0" r:id="rId43"/>
    <p:sldId id="671" r:id="rId44"/>
    <p:sldId id="672" r:id="rId45"/>
    <p:sldId id="655" r:id="rId46"/>
    <p:sldId id="645" r:id="rId47"/>
    <p:sldId id="648" r:id="rId48"/>
    <p:sldId id="649" r:id="rId49"/>
    <p:sldId id="650" r:id="rId50"/>
    <p:sldId id="673" r:id="rId51"/>
    <p:sldId id="646" r:id="rId52"/>
    <p:sldId id="647" r:id="rId53"/>
    <p:sldId id="652" r:id="rId54"/>
    <p:sldId id="615" r:id="rId55"/>
    <p:sldId id="583" r:id="rId56"/>
    <p:sldId id="498" r:id="rId5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4F81BD"/>
    <a:srgbClr val="C0504D"/>
    <a:srgbClr val="0033CC"/>
    <a:srgbClr val="3399FF"/>
    <a:srgbClr val="3366FF"/>
    <a:srgbClr val="0066FF"/>
    <a:srgbClr val="6699FF"/>
    <a:srgbClr val="99CCF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3091" autoAdjust="0"/>
  </p:normalViewPr>
  <p:slideViewPr>
    <p:cSldViewPr>
      <p:cViewPr varScale="1">
        <p:scale>
          <a:sx n="64" d="100"/>
          <a:sy n="64" d="100"/>
        </p:scale>
        <p:origin x="9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A9A9D-3693-489E-816D-70C0D0C5B9D2}" type="datetimeFigureOut">
              <a:rPr lang="zh-CN" altLang="en-US"/>
              <a:pPr>
                <a:defRPr/>
              </a:pPr>
              <a:t>2022/2/11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DDC26341-A782-4C52-8040-A069748710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9F911E7-76C5-47FA-9D81-99CD303D3D72}" type="datetimeFigureOut">
              <a:rPr lang="en-US"/>
              <a:pPr>
                <a:defRPr/>
              </a:pPr>
              <a:t>2/11/2022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98B7D9B-2316-495D-ACD2-3F9596AE4C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7172" name="灯片编号占位符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fld id="{D4B29D12-62A7-4CA4-A067-44C8EA31E2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7173" name="页眉占位符 5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mtClean="0">
              <a:ea typeface="微软雅黑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89CB-B3AD-4410-879D-054CEF04501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47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54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EC8C-260B-48F0-9DA0-58AC40E1AE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9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80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885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CEC8C-260B-48F0-9DA0-58AC40E1AEA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0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43139-9ED5-4736-9E07-F24A1FBDE4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1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43139-9ED5-4736-9E07-F24A1FBDE43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9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54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2182285" y="2708920"/>
            <a:ext cx="7791449" cy="0"/>
          </a:xfrm>
          <a:prstGeom prst="line">
            <a:avLst/>
          </a:prstGeom>
          <a:ln w="57150">
            <a:solidFill>
              <a:srgbClr val="C0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页脚占位符 4"/>
          <p:cNvSpPr txBox="1">
            <a:spLocks/>
          </p:cNvSpPr>
          <p:nvPr userDrawn="1"/>
        </p:nvSpPr>
        <p:spPr>
          <a:xfrm>
            <a:off x="370417" y="5910263"/>
            <a:ext cx="11455400" cy="571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947585" y="5876925"/>
            <a:ext cx="432011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124744"/>
            <a:ext cx="10363200" cy="1004046"/>
          </a:xfr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6123" y="3573016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0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37634" y="744538"/>
            <a:ext cx="107336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剪去单角的矩形 4"/>
          <p:cNvSpPr/>
          <p:nvPr userDrawn="1"/>
        </p:nvSpPr>
        <p:spPr>
          <a:xfrm flipH="1">
            <a:off x="402167" y="96838"/>
            <a:ext cx="135467" cy="647700"/>
          </a:xfrm>
          <a:prstGeom prst="snip1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剪去单角的矩形 5"/>
          <p:cNvSpPr/>
          <p:nvPr userDrawn="1"/>
        </p:nvSpPr>
        <p:spPr>
          <a:xfrm flipH="1">
            <a:off x="402167" y="6650038"/>
            <a:ext cx="11036300" cy="107950"/>
          </a:xfrm>
          <a:prstGeom prst="snip1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11398251" y="6575426"/>
            <a:ext cx="431800" cy="269875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401994" y="994144"/>
            <a:ext cx="11385969" cy="5459192"/>
          </a:xfrm>
          <a:prstGeom prst="rect">
            <a:avLst/>
          </a:prstGeom>
        </p:spPr>
        <p:txBody>
          <a:bodyPr/>
          <a:lstStyle>
            <a:lvl1pPr marL="288000" indent="-28800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>
                <a:solidFill>
                  <a:schemeClr val="tx1"/>
                </a:solidFill>
              </a:defRPr>
            </a:lvl1pPr>
            <a:lvl2pPr marL="648000" indent="-342900">
              <a:lnSpc>
                <a:spcPct val="100000"/>
              </a:lnSpc>
              <a:buClrTx/>
              <a:buFont typeface="Arial" panose="020B0604020202020204" pitchFamily="34" charset="0"/>
              <a:buChar char="◦"/>
              <a:defRPr sz="2400">
                <a:solidFill>
                  <a:schemeClr val="tx1"/>
                </a:solidFill>
              </a:defRPr>
            </a:lvl2pPr>
            <a:lvl3pPr marL="669798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852678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1035558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8577" y="207524"/>
            <a:ext cx="10972800" cy="413164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15"/>
          <p:cNvSpPr>
            <a:spLocks noGrp="1"/>
          </p:cNvSpPr>
          <p:nvPr>
            <p:ph type="sldNum" sz="quarter" idx="11"/>
          </p:nvPr>
        </p:nvSpPr>
        <p:spPr>
          <a:xfrm>
            <a:off x="11099800" y="6556376"/>
            <a:ext cx="1035051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40D6E-A86A-4C58-A218-862F8126CF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17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9323-FC93-4A63-9358-8D1509E4B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69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79323-FC93-4A63-9358-8D1509E4B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39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7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5.emf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18.png"/><Relationship Id="rId4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26251" y="1488850"/>
            <a:ext cx="12517527" cy="1004046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主动学习</a:t>
            </a:r>
            <a:r>
              <a:rPr lang="zh-CN" altLang="en-US" b="1" smtClean="0"/>
              <a:t>及其应用初探</a:t>
            </a:r>
            <a:endParaRPr lang="en-US" b="1" dirty="0"/>
          </a:p>
        </p:txBody>
      </p:sp>
      <p:sp>
        <p:nvSpPr>
          <p:cNvPr id="6149" name="文本框 3"/>
          <p:cNvSpPr txBox="1">
            <a:spLocks noChangeArrowheads="1"/>
          </p:cNvSpPr>
          <p:nvPr/>
        </p:nvSpPr>
        <p:spPr bwMode="auto">
          <a:xfrm>
            <a:off x="3215680" y="3108156"/>
            <a:ext cx="5688633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黄圣君</a:t>
            </a:r>
            <a:endParaRPr lang="en-US" altLang="zh-CN" sz="240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huangsj@nuaa.edu.cn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http://parnec.nuaa.edu.cn/huangsj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altLang="zh-CN" sz="1100" b="1" dirty="0"/>
          </a:p>
        </p:txBody>
      </p:sp>
      <p:sp>
        <p:nvSpPr>
          <p:cNvPr id="4" name="矩形 3"/>
          <p:cNvSpPr/>
          <p:nvPr/>
        </p:nvSpPr>
        <p:spPr>
          <a:xfrm>
            <a:off x="2964160" y="5949281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>
                    <a:lumMod val="50000"/>
                  </a:schemeClr>
                </a:solidFill>
              </a:rPr>
              <a:t>2019-12-20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3186" name="Picture 2" descr="åäº¬èªç©ºèªå¤©å¤§å­¦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31" y="4293095"/>
            <a:ext cx="1440161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81" y="294758"/>
            <a:ext cx="3041951" cy="4699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1086"/>
            <a:ext cx="2592288" cy="844864"/>
          </a:xfrm>
          <a:prstGeom prst="rect">
            <a:avLst/>
          </a:prstGeom>
        </p:spPr>
      </p:pic>
    </p:spTree>
  </p:cSld>
  <p:clrMapOvr>
    <a:masterClrMapping/>
  </p:clrMapOvr>
  <p:transition advTm="1692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b="1" dirty="0">
                <a:solidFill>
                  <a:srgbClr val="0066CC"/>
                </a:solidFill>
              </a:rPr>
              <a:t>What information to query?</a:t>
            </a:r>
          </a:p>
          <a:p>
            <a:pPr lvl="1"/>
            <a:r>
              <a:rPr lang="en-US" altLang="zh-CN" dirty="0" smtClean="0"/>
              <a:t>Querying labels is not always the best way</a:t>
            </a:r>
          </a:p>
          <a:p>
            <a:pPr lvl="1"/>
            <a:endParaRPr lang="en-US" altLang="zh-CN" dirty="0"/>
          </a:p>
          <a:p>
            <a:r>
              <a:rPr lang="en-US" altLang="zh-CN" b="1" dirty="0" smtClean="0"/>
              <a:t>Our Studies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rgbClr val="0066CC"/>
                </a:solidFill>
              </a:rPr>
              <a:t>Query relevance ordering of labels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[IJCAI’15, PR’18]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/>
              <a:t>Actively select instance and label pairs to query their relevance </a:t>
            </a:r>
            <a:r>
              <a:rPr lang="en-US" altLang="zh-CN" dirty="0" smtClean="0"/>
              <a:t>ordering</a:t>
            </a:r>
          </a:p>
          <a:p>
            <a:pPr lvl="4"/>
            <a:endParaRPr lang="en-US" altLang="zh-CN" dirty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Query missing feature values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KDD’18a, IJCAI’19]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Query the entries that are useful for recovering other missing values</a:t>
            </a:r>
          </a:p>
          <a:p>
            <a:pPr lvl="4"/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Query cost-sensitive label correlations</a:t>
            </a:r>
            <a:r>
              <a:rPr lang="zh-CN" altLang="en-US" dirty="0" smtClean="0"/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[IJCAI’18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SDM’19, KDD’12]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Exploit the hierarchical correlations among multiple labels</a:t>
            </a:r>
          </a:p>
          <a:p>
            <a:pPr lvl="4"/>
            <a:endParaRPr lang="en-US" altLang="zh-CN" dirty="0" smtClean="0">
              <a:solidFill>
                <a:srgbClr val="0066C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Type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36" y="994145"/>
            <a:ext cx="2880000" cy="20398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zh-CN" b="1" dirty="0">
                <a:solidFill>
                  <a:srgbClr val="0066CC"/>
                </a:solidFill>
              </a:rPr>
              <a:t>How to deal with noisy </a:t>
            </a:r>
            <a:r>
              <a:rPr lang="en-US" altLang="zh-CN" b="1" dirty="0" smtClean="0">
                <a:solidFill>
                  <a:srgbClr val="0066CC"/>
                </a:solidFill>
              </a:rPr>
              <a:t>information?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Less robust to low-quality annotations</a:t>
            </a:r>
          </a:p>
          <a:p>
            <a:pPr lvl="1"/>
            <a:endParaRPr lang="en-US" altLang="zh-CN" dirty="0"/>
          </a:p>
          <a:p>
            <a:r>
              <a:rPr lang="en-US" altLang="zh-CN" b="1" dirty="0" smtClean="0"/>
              <a:t>Our Studies</a:t>
            </a:r>
            <a:endParaRPr lang="en-US" altLang="zh-CN" b="1" dirty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Transfer information queried from other domains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[IJCAI’16]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Simultaneously perform active querying and transfer</a:t>
            </a:r>
          </a:p>
          <a:p>
            <a:pPr lvl="4"/>
            <a:endParaRPr lang="en-US" altLang="zh-CN" dirty="0" smtClean="0">
              <a:solidFill>
                <a:srgbClr val="0066CC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Active query under </a:t>
            </a:r>
            <a:r>
              <a:rPr lang="en-US" altLang="zh-CN" dirty="0">
                <a:solidFill>
                  <a:srgbClr val="0066CC"/>
                </a:solidFill>
              </a:rPr>
              <a:t>crowdsourcing scenario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[IJCAI’17]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There are multiple noisy and diverse annotators providing labels</a:t>
            </a:r>
          </a:p>
          <a:p>
            <a:pPr lvl="4"/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Learn from noisy label set with partial labels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AAAI’18, AAAI’20b]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Instances are annotated with a candidate set of partial labels</a:t>
            </a:r>
          </a:p>
          <a:p>
            <a:pPr lvl="4"/>
            <a:endParaRPr lang="en-US" altLang="zh-CN" dirty="0" smtClean="0">
              <a:solidFill>
                <a:srgbClr val="0066C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Imperfect Annotator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36" y="994145"/>
            <a:ext cx="2880000" cy="20398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zh-CN" b="1" dirty="0">
                <a:solidFill>
                  <a:srgbClr val="0066CC"/>
                </a:solidFill>
              </a:rPr>
              <a:t>How to handle huge data and complex model</a:t>
            </a:r>
            <a:r>
              <a:rPr lang="en-US" altLang="zh-CN" b="1" dirty="0" smtClean="0">
                <a:solidFill>
                  <a:srgbClr val="0066CC"/>
                </a:solidFill>
              </a:rPr>
              <a:t>?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Inefficient to scan the data and update the model</a:t>
            </a:r>
          </a:p>
          <a:p>
            <a:pPr lvl="1"/>
            <a:endParaRPr lang="en-US" altLang="zh-CN" dirty="0"/>
          </a:p>
          <a:p>
            <a:r>
              <a:rPr lang="en-US" altLang="zh-CN" b="1" dirty="0" smtClean="0"/>
              <a:t>Our Studies</a:t>
            </a:r>
            <a:endParaRPr lang="en-US" altLang="zh-CN" b="1" dirty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Learn from multi-instance multi-label data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PAMI’19,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IJCAI’17]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Actively query precise information with lower cost</a:t>
            </a:r>
          </a:p>
          <a:p>
            <a:pPr lvl="4"/>
            <a:endParaRPr lang="en-US" altLang="zh-CN" dirty="0">
              <a:solidFill>
                <a:srgbClr val="0066CC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Active query for deep neural networks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KDD’18b, KDD’19]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Select the instances that are most helpful for improving the representation</a:t>
            </a:r>
          </a:p>
          <a:p>
            <a:pPr lvl="4"/>
            <a:endParaRPr lang="en-US" altLang="zh-CN" dirty="0" smtClean="0">
              <a:solidFill>
                <a:srgbClr val="0066CC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Active query from dynamic environments with open label set</a:t>
            </a:r>
            <a:r>
              <a:rPr lang="zh-CN" altLang="en-US" dirty="0" smtClean="0"/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[AAAI’19b]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dirty="0" smtClean="0"/>
              <a:t>Select instances that are useful for detecting novel classes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Tasks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36" y="994144"/>
            <a:ext cx="2880000" cy="203983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3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07368" y="950791"/>
            <a:ext cx="6192688" cy="1729565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dirty="0" smtClean="0">
                <a:solidFill>
                  <a:srgbClr val="0066CC"/>
                </a:solidFill>
              </a:rPr>
              <a:t>Selection Criterion</a:t>
            </a:r>
            <a:endParaRPr lang="en-US" altLang="zh-CN" dirty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/>
              <a:t>Informative &amp; representative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[PAMI’14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NIPS’10 FCS’16]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Learning utility &amp; difficulty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[AAAI’19a]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Diversity &amp; uncertainty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ICDM’13, TCBB’19, AAAI’20a]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Recent Studies in Active Learning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734997"/>
            <a:ext cx="2708176" cy="1918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内容占位符 3"/>
          <p:cNvSpPr txBox="1">
            <a:spLocks/>
          </p:cNvSpPr>
          <p:nvPr/>
        </p:nvSpPr>
        <p:spPr bwMode="auto">
          <a:xfrm>
            <a:off x="608576" y="4734971"/>
            <a:ext cx="5415416" cy="182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3"/>
            </a:pPr>
            <a:r>
              <a:rPr lang="en-US" altLang="zh-CN" dirty="0" smtClean="0">
                <a:solidFill>
                  <a:srgbClr val="0066CC"/>
                </a:solidFill>
              </a:rPr>
              <a:t>Imperfect Annotator</a:t>
            </a:r>
            <a:endParaRPr lang="en-US" altLang="zh-CN" dirty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/>
              <a:t>Transfer from other domains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[IJCAI’16]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Query from crowdsourcing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[IJCAI’17]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Learn from partial label set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AAAI’18, AAAI’20b]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内容占位符 3"/>
          <p:cNvSpPr txBox="1">
            <a:spLocks/>
          </p:cNvSpPr>
          <p:nvPr/>
        </p:nvSpPr>
        <p:spPr bwMode="auto">
          <a:xfrm>
            <a:off x="6168009" y="921548"/>
            <a:ext cx="5904656" cy="176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2"/>
            </a:pPr>
            <a:r>
              <a:rPr lang="en-US" altLang="zh-CN" dirty="0" smtClean="0">
                <a:solidFill>
                  <a:srgbClr val="0066CC"/>
                </a:solidFill>
              </a:rPr>
              <a:t>Query Type</a:t>
            </a:r>
            <a:endParaRPr lang="en-US" altLang="zh-CN" dirty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/>
              <a:t>Query missing features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KDD’18a, IJCAI’19]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Query relevance ordering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[IJCAI’15, PR’18]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Query label correlations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[IJCAI’18, SDM’19, KDD’12]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内容占位符 3"/>
          <p:cNvSpPr txBox="1">
            <a:spLocks/>
          </p:cNvSpPr>
          <p:nvPr/>
        </p:nvSpPr>
        <p:spPr bwMode="auto">
          <a:xfrm>
            <a:off x="6168008" y="4734971"/>
            <a:ext cx="6120680" cy="16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zh-CN" dirty="0" smtClean="0">
                <a:solidFill>
                  <a:srgbClr val="0066CC"/>
                </a:solidFill>
              </a:rPr>
              <a:t>Complex Tasks</a:t>
            </a:r>
            <a:endParaRPr lang="en-US" altLang="zh-CN" dirty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/>
              <a:t>Active learning for MIML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PAMI’19,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IJCAI’17]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Active adaptation for deep models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KDD’18b, KDD’19]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sz="2000" dirty="0" smtClean="0"/>
              <a:t>Active query for open set learning</a:t>
            </a:r>
            <a:r>
              <a:rPr lang="zh-CN" altLang="en-US" sz="2000" dirty="0" smtClean="0"/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[AAAI’19b]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0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Video Recommendation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Aero-Engine</a:t>
            </a:r>
            <a:r>
              <a:rPr lang="zh-CN" altLang="en-US" dirty="0" smtClean="0"/>
              <a:t> </a:t>
            </a:r>
            <a:r>
              <a:rPr lang="en-US" altLang="zh-CN" dirty="0"/>
              <a:t>Performance Prediction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News Classification</a:t>
            </a:r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Examples of 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7" y="786884"/>
            <a:ext cx="1261087" cy="958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132856"/>
            <a:ext cx="1411738" cy="884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933056"/>
            <a:ext cx="2152276" cy="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66CC"/>
                </a:solidFill>
              </a:rPr>
              <a:t>Video Recommendation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Aero-Engine</a:t>
            </a:r>
            <a:r>
              <a:rPr lang="zh-CN" altLang="en-US" dirty="0" smtClean="0"/>
              <a:t> </a:t>
            </a:r>
            <a:r>
              <a:rPr lang="en-US" altLang="zh-CN" dirty="0"/>
              <a:t>Performance Prediction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News Classification</a:t>
            </a:r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Examples of 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7" y="786884"/>
            <a:ext cx="1261087" cy="958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132856"/>
            <a:ext cx="1411738" cy="884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933056"/>
            <a:ext cx="2152276" cy="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37634" y="744538"/>
            <a:ext cx="107336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460C45D-5B61-49C2-BD49-27C80D865452}"/>
              </a:ext>
            </a:extLst>
          </p:cNvPr>
          <p:cNvSpPr txBox="1"/>
          <p:nvPr/>
        </p:nvSpPr>
        <p:spPr>
          <a:xfrm>
            <a:off x="548012" y="1124744"/>
            <a:ext cx="871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lt"/>
                <a:ea typeface="微软雅黑" panose="020B0503020204020204" pitchFamily="34" charset="-122"/>
              </a:rPr>
              <a:t>Video recommender system plays an </a:t>
            </a:r>
            <a:r>
              <a:rPr lang="en-US" altLang="zh-CN" sz="2800" dirty="0" smtClean="0">
                <a:latin typeface="+mn-lt"/>
                <a:ea typeface="微软雅黑" panose="020B0503020204020204" pitchFamily="34" charset="-122"/>
              </a:rPr>
              <a:t>important role</a:t>
            </a:r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5" y="3224741"/>
            <a:ext cx="3093657" cy="2320243"/>
          </a:xfrm>
          <a:prstGeom prst="rect">
            <a:avLst/>
          </a:prstGeom>
        </p:spPr>
      </p:pic>
      <p:sp>
        <p:nvSpPr>
          <p:cNvPr id="12" name="燕尾形箭头 11"/>
          <p:cNvSpPr/>
          <p:nvPr/>
        </p:nvSpPr>
        <p:spPr>
          <a:xfrm>
            <a:off x="4511824" y="4781930"/>
            <a:ext cx="3341076" cy="495300"/>
          </a:xfrm>
          <a:prstGeom prst="notched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72674" y="5218043"/>
            <a:ext cx="2619375" cy="830997"/>
          </a:xfrm>
          <a:prstGeom prst="rect">
            <a:avLst/>
          </a:prstGeom>
          <a:noFill/>
          <a:ln w="254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Personalized recommendation</a:t>
            </a:r>
            <a:endParaRPr lang="zh-CN" altLang="en-US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" name="AutoShape 6" descr="Image result for web us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4520" y="5770587"/>
            <a:ext cx="3819525" cy="4667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400" dirty="0" smtClean="0">
                <a:latin typeface="+mn-lt"/>
                <a:ea typeface="微软雅黑" panose="020B0503020204020204" pitchFamily="34" charset="-122"/>
              </a:rPr>
              <a:t>Huge Video Corpus</a:t>
            </a:r>
            <a:endParaRPr lang="zh-CN" altLang="en-US" sz="24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28" y="3183603"/>
            <a:ext cx="3206750" cy="24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8411941" y="5770587"/>
            <a:ext cx="359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+mn-lt"/>
              </a:rPr>
              <a:t>M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</a:rPr>
              <a:t>illions of Users</a:t>
            </a:r>
            <a:endParaRPr lang="zh-CN" altLang="en-US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Video Recommendation</a:t>
            </a:r>
            <a:endParaRPr lang="zh-CN" altLang="en-US" dirty="0"/>
          </a:p>
        </p:txBody>
      </p:sp>
      <p:pic>
        <p:nvPicPr>
          <p:cNvPr id="19" name="图片 18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95" y="2093692"/>
            <a:ext cx="3762132" cy="23934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7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占位符 3"/>
          <p:cNvSpPr txBox="1">
            <a:spLocks/>
          </p:cNvSpPr>
          <p:nvPr/>
        </p:nvSpPr>
        <p:spPr bwMode="auto">
          <a:xfrm>
            <a:off x="6094977" y="994144"/>
            <a:ext cx="5258950" cy="195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Content based filtering</a:t>
            </a:r>
          </a:p>
          <a:p>
            <a:pPr lvl="1"/>
            <a:r>
              <a:rPr lang="en-US" altLang="zh-CN" dirty="0" smtClean="0"/>
              <a:t>A binary classification problem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Large training set needed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sz="quarter" idx="10"/>
          </p:nvPr>
        </p:nvSpPr>
        <p:spPr>
          <a:xfrm>
            <a:off x="401995" y="994144"/>
            <a:ext cx="5258950" cy="5459192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b="0" dirty="0" smtClean="0"/>
              <a:t>ollaborative filtering</a:t>
            </a:r>
          </a:p>
          <a:p>
            <a:pPr lvl="1"/>
            <a:r>
              <a:rPr lang="en-US" altLang="zh-CN" dirty="0"/>
              <a:t>Similar users share similar interests 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Cold start problem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Video Recommendation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415480" y="3079353"/>
            <a:ext cx="3046032" cy="2581895"/>
            <a:chOff x="1663606" y="2863329"/>
            <a:chExt cx="3046032" cy="2581895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06" y="3204781"/>
              <a:ext cx="474619" cy="540000"/>
            </a:xfrm>
            <a:prstGeom prst="rect">
              <a:avLst/>
            </a:prstGeom>
          </p:spPr>
        </p:pic>
        <p:pic>
          <p:nvPicPr>
            <p:cNvPr id="148" name="图片 1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062" y="4720793"/>
              <a:ext cx="412105" cy="540000"/>
            </a:xfrm>
            <a:prstGeom prst="rect">
              <a:avLst/>
            </a:prstGeom>
          </p:spPr>
        </p:pic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0211" y="3968681"/>
              <a:ext cx="406828" cy="519057"/>
            </a:xfrm>
            <a:prstGeom prst="rect">
              <a:avLst/>
            </a:prstGeom>
          </p:spPr>
        </p:pic>
        <p:pic>
          <p:nvPicPr>
            <p:cNvPr id="150" name="Picture 2" descr="https://ykimg.alicdn.com/develop/image/2019-04-06/00af10612383be4a767f7ff3ced12e65.jpg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000" y="4245274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https://ykimg.alicdn.com/develop/image/2019-03-19/0b161a7788d8bade1849172960600b59.jpg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685" y="2863329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6" descr="https://r1.ykimg.com/050C00005C0A3A35ADA7B2AE9608071D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000" y="4977224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3" name="直接箭头连接符 72"/>
            <p:cNvCxnSpPr>
              <a:stCxn id="147" idx="3"/>
              <a:endCxn id="151" idx="1"/>
            </p:cNvCxnSpPr>
            <p:nvPr/>
          </p:nvCxnSpPr>
          <p:spPr>
            <a:xfrm flipV="1">
              <a:off x="2138225" y="3097329"/>
              <a:ext cx="1732460" cy="3774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56" name="图片 1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65668" y="3550771"/>
              <a:ext cx="832638" cy="468000"/>
            </a:xfrm>
            <a:prstGeom prst="rect">
              <a:avLst/>
            </a:prstGeom>
          </p:spPr>
        </p:pic>
        <p:cxnSp>
          <p:nvCxnSpPr>
            <p:cNvPr id="158" name="直接箭头连接符 157"/>
            <p:cNvCxnSpPr>
              <a:stCxn id="149" idx="3"/>
              <a:endCxn id="156" idx="1"/>
            </p:cNvCxnSpPr>
            <p:nvPr/>
          </p:nvCxnSpPr>
          <p:spPr>
            <a:xfrm flipV="1">
              <a:off x="2107039" y="3784771"/>
              <a:ext cx="1758629" cy="44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>
              <a:stCxn id="147" idx="3"/>
              <a:endCxn id="150" idx="1"/>
            </p:cNvCxnSpPr>
            <p:nvPr/>
          </p:nvCxnSpPr>
          <p:spPr>
            <a:xfrm>
              <a:off x="2138225" y="3474781"/>
              <a:ext cx="1738775" cy="10044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stCxn id="148" idx="3"/>
              <a:endCxn id="151" idx="1"/>
            </p:cNvCxnSpPr>
            <p:nvPr/>
          </p:nvCxnSpPr>
          <p:spPr>
            <a:xfrm flipV="1">
              <a:off x="2103167" y="3097329"/>
              <a:ext cx="1767518" cy="18934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4" name="直接箭头连接符 1033"/>
            <p:cNvCxnSpPr>
              <a:stCxn id="148" idx="3"/>
              <a:endCxn id="150" idx="1"/>
            </p:cNvCxnSpPr>
            <p:nvPr/>
          </p:nvCxnSpPr>
          <p:spPr>
            <a:xfrm flipV="1">
              <a:off x="2103167" y="4479274"/>
              <a:ext cx="1773833" cy="5115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6" name="直接箭头连接符 1045"/>
            <p:cNvCxnSpPr>
              <a:stCxn id="147" idx="3"/>
              <a:endCxn id="152" idx="1"/>
            </p:cNvCxnSpPr>
            <p:nvPr/>
          </p:nvCxnSpPr>
          <p:spPr>
            <a:xfrm>
              <a:off x="2138225" y="3474781"/>
              <a:ext cx="1738775" cy="17364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8" name="直接箭头连接符 1047"/>
            <p:cNvCxnSpPr>
              <a:stCxn id="152" idx="1"/>
              <a:endCxn id="148" idx="3"/>
            </p:cNvCxnSpPr>
            <p:nvPr/>
          </p:nvCxnSpPr>
          <p:spPr>
            <a:xfrm flipH="1" flipV="1">
              <a:off x="2103167" y="4990793"/>
              <a:ext cx="1773833" cy="2204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肘形连接符 1081"/>
            <p:cNvCxnSpPr>
              <a:stCxn id="147" idx="1"/>
              <a:endCxn id="148" idx="1"/>
            </p:cNvCxnSpPr>
            <p:nvPr/>
          </p:nvCxnSpPr>
          <p:spPr>
            <a:xfrm rot="10800000" flipH="1" flipV="1">
              <a:off x="1663606" y="3474781"/>
              <a:ext cx="27456" cy="1516012"/>
            </a:xfrm>
            <a:prstGeom prst="bentConnector3">
              <a:avLst>
                <a:gd name="adj1" fmla="val -1236294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280973" y="2852936"/>
            <a:ext cx="5300404" cy="3021770"/>
            <a:chOff x="6382558" y="2855502"/>
            <a:chExt cx="5300404" cy="302177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157" y="5308130"/>
              <a:ext cx="406828" cy="51905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58" y="2924501"/>
              <a:ext cx="474619" cy="54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58" y="3502070"/>
              <a:ext cx="489823" cy="54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880" y="4730918"/>
              <a:ext cx="412105" cy="54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2508" y="4079282"/>
              <a:ext cx="487477" cy="61442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971885" y="3077196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138141" y="3077196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04394" y="3077196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845544" y="307719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470647" y="3077194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71885" y="370303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38141" y="370303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304394" y="370303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845544" y="3703032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470647" y="3703031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971885" y="432320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38141" y="432320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304394" y="432320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45544" y="4323207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470647" y="4323206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971885" y="494338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138141" y="494338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7304394" y="4943383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45544" y="4943382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470647" y="4943381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71885" y="555947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138141" y="555947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304394" y="555947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845544" y="5559477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70647" y="5559476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https://ykimg.alicdn.com/develop/image/2019-04-06/00af10612383be4a767f7ff3ced12e65.jpg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064" y="4766918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ykimg.alicdn.com/develop/image/2019-03-19/0b161a7788d8bade1849172960600b59.jpg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982" y="2855502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r1.ykimg.com/050C00005C0A3A35ADA7B2AE9608071D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064" y="5409272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59982" y="3551345"/>
              <a:ext cx="832638" cy="468000"/>
            </a:xfrm>
            <a:prstGeom prst="rect">
              <a:avLst/>
            </a:prstGeom>
          </p:spPr>
        </p:pic>
        <p:pic>
          <p:nvPicPr>
            <p:cNvPr id="1032" name="Picture 8" descr="https://ykimg.alicdn.com/develop/image/2019-01-24/cb2899e5202e3f5a6a1f778e45975fc0.jpg?x-oss-process=image/resize,w_290/interlace,1/quality,Q_80/sharpen,10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992" y="4152494"/>
              <a:ext cx="83263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心形 67"/>
            <p:cNvSpPr/>
            <p:nvPr/>
          </p:nvSpPr>
          <p:spPr>
            <a:xfrm>
              <a:off x="10677981" y="3031953"/>
              <a:ext cx="305484" cy="234000"/>
            </a:xfrm>
            <a:prstGeom prst="hear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9508" y="3581608"/>
              <a:ext cx="362430" cy="351975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9508" y="4210506"/>
              <a:ext cx="362430" cy="351975"/>
            </a:xfrm>
            <a:prstGeom prst="rect">
              <a:avLst/>
            </a:prstGeom>
          </p:spPr>
        </p:pic>
        <p:sp>
          <p:nvSpPr>
            <p:cNvPr id="75" name="心形 74"/>
            <p:cNvSpPr/>
            <p:nvPr/>
          </p:nvSpPr>
          <p:spPr>
            <a:xfrm>
              <a:off x="10673899" y="4883918"/>
              <a:ext cx="305484" cy="234000"/>
            </a:xfrm>
            <a:prstGeom prst="hear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5426" y="5460258"/>
              <a:ext cx="362430" cy="351975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11171450" y="2954170"/>
              <a:ext cx="461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+1</a:t>
              </a:r>
              <a:endParaRPr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1221144" y="3593920"/>
              <a:ext cx="461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171450" y="4799289"/>
              <a:ext cx="461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+1</a:t>
              </a:r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1213134" y="4252005"/>
              <a:ext cx="461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1206182" y="5467084"/>
              <a:ext cx="461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-</a:t>
              </a:r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470644" y="2904832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465763" y="3528156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470644" y="4151480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475265" y="4754633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7471185" y="5397187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9343836" y="307719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9510092" y="307719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9676345" y="3077198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0217495" y="3077197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9842598" y="3077196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9343836" y="370303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9510092" y="370303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9676345" y="370303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10217495" y="3703034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9842598" y="3703033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9343836" y="432321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9510092" y="432321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9676345" y="432321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0217495" y="4323209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9842598" y="4323208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9343836" y="494338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9510092" y="494338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9676345" y="4943385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217495" y="4943384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9842598" y="4943383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9343836" y="555948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9510092" y="555948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9676345" y="5559480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10217495" y="5559479"/>
              <a:ext cx="166253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9842598" y="5559478"/>
              <a:ext cx="374897" cy="16758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842595" y="2904834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9837714" y="3528158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842595" y="4151482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847216" y="4754635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9843136" y="5397189"/>
              <a:ext cx="374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2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022676"/>
            <a:ext cx="9520674" cy="4932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Multi-View Representation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24713" y="4807730"/>
            <a:ext cx="5959719" cy="1069542"/>
          </a:xfrm>
          <a:prstGeom prst="rect">
            <a:avLst/>
          </a:prstGeom>
          <a:noFill/>
          <a:ln w="28575">
            <a:solidFill>
              <a:srgbClr val="0066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07768" y="6066062"/>
            <a:ext cx="5977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66CC"/>
                </a:solidFill>
              </a:rPr>
              <a:t>A prediction model based on text features</a:t>
            </a:r>
            <a:endParaRPr lang="zh-CN" altLang="en-US" sz="2400" b="1" dirty="0">
              <a:solidFill>
                <a:srgbClr val="0066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14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Low-quality text data hurts the recommendation performance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Low-Quality Text Data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288" y="3693225"/>
            <a:ext cx="1343808" cy="384877"/>
          </a:xfrm>
          <a:prstGeom prst="rect">
            <a:avLst/>
          </a:prstGeom>
          <a:ln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6624589" y="1916832"/>
            <a:ext cx="20678" cy="430276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78" y="2655509"/>
            <a:ext cx="4375206" cy="903968"/>
          </a:xfrm>
          <a:prstGeom prst="rect">
            <a:avLst/>
          </a:prstGeom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891701" y="1988840"/>
            <a:ext cx="266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Common Case</a:t>
            </a:r>
            <a:endParaRPr lang="zh-CN" altLang="en-US" sz="2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2093353" y="1988840"/>
            <a:ext cx="266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Expected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9" y="2564904"/>
            <a:ext cx="5902880" cy="1522616"/>
          </a:xfrm>
          <a:prstGeom prst="rect">
            <a:avLst/>
          </a:prstGeom>
          <a:ln>
            <a:noFill/>
          </a:ln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3" y="4236480"/>
            <a:ext cx="4126433" cy="1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Typical Setting of Supervised Learning</a:t>
            </a:r>
            <a:endParaRPr lang="zh-CN" altLang="en-US" dirty="0"/>
          </a:p>
        </p:txBody>
      </p:sp>
      <p:sp>
        <p:nvSpPr>
          <p:cNvPr id="9" name="流程图: 可选过程 8"/>
          <p:cNvSpPr/>
          <p:nvPr/>
        </p:nvSpPr>
        <p:spPr>
          <a:xfrm>
            <a:off x="6384032" y="3155539"/>
            <a:ext cx="1512168" cy="93610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model</a:t>
            </a:r>
            <a:endParaRPr lang="zh-CN" altLang="en-US" sz="2400" b="1" dirty="0"/>
          </a:p>
        </p:txBody>
      </p:sp>
      <p:sp>
        <p:nvSpPr>
          <p:cNvPr id="10" name="流程图: 磁盘 9"/>
          <p:cNvSpPr/>
          <p:nvPr/>
        </p:nvSpPr>
        <p:spPr>
          <a:xfrm>
            <a:off x="8315286" y="1661069"/>
            <a:ext cx="1208775" cy="93610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1" name="右箭头 10"/>
          <p:cNvSpPr/>
          <p:nvPr/>
        </p:nvSpPr>
        <p:spPr>
          <a:xfrm>
            <a:off x="4475820" y="3245549"/>
            <a:ext cx="1512168" cy="7560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training</a:t>
            </a:r>
            <a:endParaRPr lang="zh-CN" altLang="en-US" sz="2400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7797994" y="2392414"/>
            <a:ext cx="386239" cy="6042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896200" y="4149080"/>
            <a:ext cx="435820" cy="50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等腰三角形 19"/>
          <p:cNvSpPr/>
          <p:nvPr/>
        </p:nvSpPr>
        <p:spPr>
          <a:xfrm>
            <a:off x="8616280" y="4581390"/>
            <a:ext cx="504056" cy="432048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436260" y="505556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label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817081" y="2071295"/>
                <a:ext cx="205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081" y="2071295"/>
                <a:ext cx="205184" cy="307777"/>
              </a:xfrm>
              <a:prstGeom prst="rect">
                <a:avLst/>
              </a:prstGeom>
              <a:blipFill>
                <a:blip r:embed="rId3"/>
                <a:stretch>
                  <a:fillRect l="-17647" r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8068140" y="2610701"/>
            <a:ext cx="190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unseen data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8765717" y="4697617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717" y="4697617"/>
                <a:ext cx="206339" cy="307777"/>
              </a:xfrm>
              <a:prstGeom prst="rect">
                <a:avLst/>
              </a:prstGeom>
              <a:blipFill>
                <a:blip r:embed="rId4"/>
                <a:stretch>
                  <a:fillRect l="-29412" r="-29412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流程图: 磁盘 31"/>
          <p:cNvSpPr/>
          <p:nvPr/>
        </p:nvSpPr>
        <p:spPr>
          <a:xfrm>
            <a:off x="2315580" y="2420889"/>
            <a:ext cx="1656184" cy="202522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690920" y="3143000"/>
                <a:ext cx="97456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920" y="3143000"/>
                <a:ext cx="974562" cy="1231106"/>
              </a:xfrm>
              <a:prstGeom prst="rect">
                <a:avLst/>
              </a:prstGeom>
              <a:blipFill>
                <a:blip r:embed="rId5"/>
                <a:stretch>
                  <a:fillRect l="-8125" t="-990" r="-8750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2207568" y="454977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labeled</a:t>
            </a:r>
          </a:p>
          <a:p>
            <a:pPr algn="ctr"/>
            <a:r>
              <a:rPr lang="en-US" altLang="zh-CN" sz="2400" b="1" dirty="0"/>
              <a:t>training data</a:t>
            </a:r>
            <a:endParaRPr lang="zh-CN" altLang="en-US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35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rgbClr val="0066CC"/>
                    </a:solidFill>
                  </a:rPr>
                  <a:t>To utilize the visual features by learning a V2T mapping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dirty="0" smtClean="0">
                  <a:solidFill>
                    <a:srgbClr val="0066CC"/>
                  </a:solidFill>
                </a:endParaRPr>
              </a:p>
              <a:p>
                <a:endParaRPr lang="en-US" altLang="zh-CN" dirty="0">
                  <a:solidFill>
                    <a:srgbClr val="0066CC"/>
                  </a:solidFill>
                </a:endParaRP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0066CC"/>
                    </a:solidFill>
                  </a:rPr>
                  <a:t>To select the best videos for annotation by active learning</a:t>
                </a:r>
                <a:endParaRPr lang="zh-CN" altLang="en-US" dirty="0">
                  <a:solidFill>
                    <a:srgbClr val="0066CC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64" t="-1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88" y="2059545"/>
            <a:ext cx="2074766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765" y="2081186"/>
            <a:ext cx="2073913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892" y="4509120"/>
            <a:ext cx="2568787" cy="485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730" y="4530976"/>
            <a:ext cx="2638592" cy="4854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31851" y="1646053"/>
            <a:ext cx="200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Visual View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852693" y="1671191"/>
            <a:ext cx="200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Text View</a:t>
            </a:r>
            <a:endParaRPr lang="zh-CN" altLang="en-US" sz="2400" dirty="0"/>
          </a:p>
        </p:txBody>
      </p:sp>
      <p:sp>
        <p:nvSpPr>
          <p:cNvPr id="9" name="下箭头 8"/>
          <p:cNvSpPr/>
          <p:nvPr/>
        </p:nvSpPr>
        <p:spPr>
          <a:xfrm>
            <a:off x="3280844" y="3933056"/>
            <a:ext cx="358768" cy="48090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8784585" y="3962094"/>
            <a:ext cx="358768" cy="48090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628932" y="4641715"/>
            <a:ext cx="1161544" cy="409111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64041" y="4903666"/>
                <a:ext cx="2422487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Visual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41" y="4903666"/>
                <a:ext cx="2422487" cy="386068"/>
              </a:xfrm>
              <a:prstGeom prst="rect">
                <a:avLst/>
              </a:prstGeom>
              <a:blipFill>
                <a:blip r:embed="rId7"/>
                <a:stretch>
                  <a:fillRect t="-3125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767783" y="4925579"/>
                <a:ext cx="2422487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Text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83" y="4925579"/>
                <a:ext cx="2422487" cy="384464"/>
              </a:xfrm>
              <a:prstGeom prst="rect">
                <a:avLst/>
              </a:prstGeom>
              <a:blipFill>
                <a:blip r:embed="rId8"/>
                <a:stretch>
                  <a:fillRect t="-3175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39416" y="4036486"/>
            <a:ext cx="262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No Human Labor Cost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08368" y="4139868"/>
            <a:ext cx="2397599" cy="382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High Annotation Cost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759679" y="4077072"/>
                <a:ext cx="3005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C00000"/>
                    </a:solidFill>
                  </a:rPr>
                  <a:t>A mapping function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zh-CN" alt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679" y="4077072"/>
                <a:ext cx="3005312" cy="461665"/>
              </a:xfrm>
              <a:prstGeom prst="rect">
                <a:avLst/>
              </a:prstGeom>
              <a:blipFill>
                <a:blip r:embed="rId9"/>
                <a:stretch>
                  <a:fillRect l="-324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灯片编号占位符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88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to Text Mapping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600" t="38" r="2154" b="-38"/>
          <a:stretch/>
        </p:blipFill>
        <p:spPr>
          <a:xfrm>
            <a:off x="109200" y="797510"/>
            <a:ext cx="11971554" cy="3828993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51384" y="1052736"/>
            <a:ext cx="7632848" cy="1584176"/>
          </a:xfrm>
          <a:prstGeom prst="round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51384" y="2763644"/>
            <a:ext cx="7632848" cy="1584176"/>
          </a:xfrm>
          <a:prstGeom prst="roundRect">
            <a:avLst/>
          </a:prstGeom>
          <a:solidFill>
            <a:srgbClr val="4F81BD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8297486" y="1700807"/>
            <a:ext cx="3783267" cy="3028735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2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to Text Mapping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600" t="38" r="2154" b="-38"/>
          <a:stretch/>
        </p:blipFill>
        <p:spPr>
          <a:xfrm>
            <a:off x="109200" y="797510"/>
            <a:ext cx="11971554" cy="38289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15397" y="5304041"/>
            <a:ext cx="10328275" cy="645239"/>
            <a:chOff x="133350" y="4390881"/>
            <a:chExt cx="12058650" cy="8286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350" y="4390881"/>
              <a:ext cx="3438525" cy="8286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875" y="4428981"/>
              <a:ext cx="4295775" cy="7905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7650" y="4467081"/>
              <a:ext cx="4324350" cy="752475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/>
        </p:nvSpPr>
        <p:spPr>
          <a:xfrm>
            <a:off x="4422563" y="1396799"/>
            <a:ext cx="3672408" cy="97971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256240" y="1567448"/>
            <a:ext cx="3730135" cy="3229704"/>
          </a:xfrm>
          <a:prstGeom prst="roundRect">
            <a:avLst/>
          </a:prstGeom>
          <a:noFill/>
          <a:ln w="28575">
            <a:solidFill>
              <a:srgbClr val="0066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343472" y="5210772"/>
            <a:ext cx="2218621" cy="74484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854886" y="5213439"/>
            <a:ext cx="7353681" cy="756000"/>
          </a:xfrm>
          <a:prstGeom prst="roundRect">
            <a:avLst/>
          </a:prstGeom>
          <a:noFill/>
          <a:ln w="28575">
            <a:solidFill>
              <a:srgbClr val="0066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71464" y="604815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Reconstruction Error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37231" y="6011332"/>
            <a:ext cx="2645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66CC"/>
                </a:solidFill>
              </a:rPr>
              <a:t>Classification Loss </a:t>
            </a:r>
            <a:endParaRPr lang="zh-CN" altLang="en-US" sz="2000" b="1" dirty="0">
              <a:solidFill>
                <a:srgbClr val="0066CC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Active query for </a:t>
            </a:r>
            <a:r>
              <a:rPr lang="en-US" altLang="zh-CN" dirty="0" smtClean="0">
                <a:solidFill>
                  <a:srgbClr val="C00000"/>
                </a:solidFill>
              </a:rPr>
              <a:t>inconsistent </a:t>
            </a:r>
            <a:r>
              <a:rPr lang="en-US" altLang="zh-CN" dirty="0" smtClean="0"/>
              <a:t>and</a:t>
            </a:r>
            <a:r>
              <a:rPr lang="en-US" altLang="zh-CN" dirty="0" smtClean="0">
                <a:solidFill>
                  <a:srgbClr val="C00000"/>
                </a:solidFill>
              </a:rPr>
              <a:t> frequent </a:t>
            </a:r>
            <a:r>
              <a:rPr lang="en-US" altLang="zh-CN" dirty="0" smtClean="0"/>
              <a:t>videos</a:t>
            </a:r>
          </a:p>
          <a:p>
            <a:pPr lvl="1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Selection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607133"/>
                <a:ext cx="6913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 smtClean="0"/>
                  <a:t>Inconsistency</a:t>
                </a:r>
                <a:r>
                  <a:rPr lang="en-US" altLang="zh-CN" sz="2400" dirty="0" smtClean="0"/>
                  <a:t>: error rate of the predictions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7133"/>
                <a:ext cx="6913984" cy="461665"/>
              </a:xfrm>
              <a:prstGeom prst="rect">
                <a:avLst/>
              </a:prstGeom>
              <a:blipFill>
                <a:blip r:embed="rId3"/>
                <a:stretch>
                  <a:fillRect l="-1235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775520" y="3723740"/>
            <a:ext cx="5705393" cy="2599937"/>
            <a:chOff x="1422400" y="3896334"/>
            <a:chExt cx="5705393" cy="2599937"/>
          </a:xfrm>
        </p:grpSpPr>
        <p:pic>
          <p:nvPicPr>
            <p:cNvPr id="2050" name="Picture 2" descr="æ¥çæºå¾å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869" y="3896334"/>
              <a:ext cx="4224924" cy="219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/>
            <p:cNvSpPr txBox="1"/>
            <p:nvPr/>
          </p:nvSpPr>
          <p:spPr>
            <a:xfrm>
              <a:off x="1422400" y="4304339"/>
              <a:ext cx="1644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frequency</a:t>
              </a:r>
              <a:endParaRPr lang="zh-CN" altLang="en-US" sz="2000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40182" y="6096161"/>
              <a:ext cx="3568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videos ranked  by popularity</a:t>
              </a:r>
              <a:endParaRPr lang="zh-CN" altLang="en-US" sz="2000" b="1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38200" y="3183359"/>
            <a:ext cx="722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Frequency</a:t>
            </a:r>
            <a:r>
              <a:rPr lang="en-US" altLang="zh-CN" sz="2400" dirty="0" smtClean="0"/>
              <a:t>: videos has different popularities.</a:t>
            </a:r>
            <a:endParaRPr lang="zh-CN" altLang="en-US" sz="2400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097512"/>
            <a:ext cx="4803026" cy="9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848645"/>
            <a:ext cx="6043557" cy="5604691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37634" y="744538"/>
            <a:ext cx="107336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580341" y="3180622"/>
            <a:ext cx="5374640" cy="152400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620981" y="5497102"/>
            <a:ext cx="5334000" cy="524186"/>
          </a:xfrm>
          <a:prstGeom prst="roundRect">
            <a:avLst/>
          </a:prstGeom>
          <a:noFill/>
          <a:ln w="28575">
            <a:solidFill>
              <a:srgbClr val="0066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87669" y="366538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n-lt"/>
                <a:ea typeface="微软雅黑" panose="020B0503020204020204" pitchFamily="34" charset="-122"/>
              </a:rPr>
              <a:t>Active Selection</a:t>
            </a:r>
            <a:endParaRPr lang="zh-CN" altLang="en-US" sz="2400" b="1" dirty="0" smtClean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587669" y="5345763"/>
                <a:ext cx="402879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 smtClean="0">
                    <a:latin typeface="+mn-lt"/>
                    <a:ea typeface="微软雅黑" panose="020B0503020204020204" pitchFamily="34" charset="-122"/>
                  </a:rPr>
                  <a:t>Update of the V2T mapping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endParaRPr lang="en-US" altLang="zh-CN" sz="2400" b="1" dirty="0" smtClean="0">
                  <a:latin typeface="+mn-lt"/>
                  <a:ea typeface="微软雅黑" panose="020B0503020204020204" pitchFamily="34" charset="-122"/>
                </a:endParaRPr>
              </a:p>
              <a:p>
                <a:r>
                  <a:rPr lang="en-US" altLang="zh-CN" sz="2400" b="1" dirty="0" smtClean="0">
                    <a:latin typeface="+mn-lt"/>
                    <a:ea typeface="微软雅黑" panose="020B0503020204020204" pitchFamily="34" charset="-122"/>
                  </a:rPr>
                  <a:t>And the classification model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𝒇</m:t>
                    </m:r>
                  </m:oMath>
                </a14:m>
                <a:endParaRPr lang="zh-CN" altLang="en-US" sz="2400" b="1" dirty="0" smtClean="0"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69" y="5345763"/>
                <a:ext cx="4028795" cy="830997"/>
              </a:xfrm>
              <a:prstGeom prst="rect">
                <a:avLst/>
              </a:prstGeom>
              <a:blipFill>
                <a:blip r:embed="rId4"/>
                <a:stretch>
                  <a:fillRect l="-2421" t="-5882" r="-151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7587669" y="2505060"/>
            <a:ext cx="1772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lt"/>
                <a:ea typeface="微软雅黑" panose="020B0503020204020204" pitchFamily="34" charset="-122"/>
              </a:rPr>
              <a:t>Initialization</a:t>
            </a:r>
            <a:endParaRPr lang="zh-CN" altLang="en-US" sz="2400" b="1" dirty="0" smtClean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Multi-View Active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Youku</a:t>
            </a:r>
            <a:r>
              <a:rPr lang="en-US" altLang="zh-CN" dirty="0"/>
              <a:t> Dataset</a:t>
            </a:r>
            <a:endParaRPr lang="zh-CN" altLang="en-US" dirty="0"/>
          </a:p>
          <a:p>
            <a:pPr lvl="1"/>
            <a:r>
              <a:rPr lang="en-US" altLang="zh-CN" dirty="0" smtClean="0"/>
              <a:t>243,219 examples from Blooper, Highlight, Trailer</a:t>
            </a:r>
          </a:p>
          <a:p>
            <a:pPr lvl="1"/>
            <a:r>
              <a:rPr lang="en-US" altLang="zh-CN" dirty="0" smtClean="0"/>
              <a:t>Visual </a:t>
            </a:r>
            <a:r>
              <a:rPr lang="en-US" altLang="zh-CN" dirty="0"/>
              <a:t>view: 1-frame-per-second with Inception-v3 -&gt;PCA(2048) -&gt; average pooling</a:t>
            </a:r>
          </a:p>
          <a:p>
            <a:pPr lvl="1"/>
            <a:r>
              <a:rPr lang="en-US" altLang="zh-CN" dirty="0"/>
              <a:t>Text view: tags -&gt; word embedding 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Baselines:</a:t>
            </a:r>
          </a:p>
          <a:p>
            <a:pPr lvl="1"/>
            <a:r>
              <a:rPr lang="en-US" altLang="zh-CN" dirty="0"/>
              <a:t>Random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lvl="1"/>
            <a:r>
              <a:rPr lang="en-US" altLang="zh-CN" dirty="0" smtClean="0"/>
              <a:t>Frequency: </a:t>
            </a:r>
            <a:r>
              <a:rPr lang="en-US" altLang="zh-CN" dirty="0"/>
              <a:t>Select most frequent videos. </a:t>
            </a:r>
          </a:p>
          <a:p>
            <a:pPr lvl="1"/>
            <a:r>
              <a:rPr lang="en-US" altLang="zh-CN" dirty="0" smtClean="0"/>
              <a:t>MVAL-uncertainty: </a:t>
            </a:r>
            <a:r>
              <a:rPr lang="en-US" altLang="zh-CN" dirty="0"/>
              <a:t>Select videos with largest average uncertainty.</a:t>
            </a:r>
          </a:p>
          <a:p>
            <a:pPr lvl="1"/>
            <a:r>
              <a:rPr lang="en-US" altLang="zh-CN" dirty="0" smtClean="0"/>
              <a:t>MVAL: </a:t>
            </a:r>
            <a:r>
              <a:rPr lang="en-US" altLang="zh-CN" dirty="0"/>
              <a:t>The proposed method. </a:t>
            </a:r>
          </a:p>
          <a:p>
            <a:pPr lvl="1"/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on </a:t>
            </a:r>
            <a:r>
              <a:rPr lang="en-US" altLang="zh-CN" dirty="0" err="1" smtClean="0"/>
              <a:t>Youku</a:t>
            </a:r>
            <a:r>
              <a:rPr lang="en-US" altLang="zh-CN" dirty="0" smtClean="0"/>
              <a:t> Dataset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0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</a:t>
            </a:r>
            <a:r>
              <a:rPr lang="en-US" altLang="zh-CN" dirty="0" err="1"/>
              <a:t>Youku</a:t>
            </a:r>
            <a:r>
              <a:rPr lang="en-US" altLang="zh-CN" dirty="0"/>
              <a:t> Dataset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53" y="812606"/>
            <a:ext cx="10957110" cy="2856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3" y="3714604"/>
            <a:ext cx="10524250" cy="2855109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1625915"/>
            <a:ext cx="11385550" cy="4195133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</a:t>
            </a:r>
            <a:r>
              <a:rPr lang="en-US" altLang="zh-CN" dirty="0" smtClean="0"/>
              <a:t>Public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Video Recommendation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>
                <a:solidFill>
                  <a:srgbClr val="0066CC"/>
                </a:solidFill>
              </a:rPr>
              <a:t>Aero-Engine</a:t>
            </a:r>
            <a:r>
              <a:rPr lang="zh-CN" altLang="en-US" b="1" dirty="0" smtClean="0">
                <a:solidFill>
                  <a:srgbClr val="0066CC"/>
                </a:solidFill>
              </a:rPr>
              <a:t> </a:t>
            </a:r>
            <a:r>
              <a:rPr lang="en-US" altLang="zh-CN" b="1" dirty="0">
                <a:solidFill>
                  <a:srgbClr val="0066CC"/>
                </a:solidFill>
              </a:rPr>
              <a:t>Performance Prediction</a:t>
            </a:r>
            <a:endParaRPr lang="zh-CN" altLang="en-US" b="1" dirty="0">
              <a:solidFill>
                <a:srgbClr val="0066CC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News Classification</a:t>
            </a:r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Examples of 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7" y="786884"/>
            <a:ext cx="1261087" cy="958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132856"/>
            <a:ext cx="1411738" cy="884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933056"/>
            <a:ext cx="2152276" cy="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Aero-Engine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140D6E-A86A-4C58-A218-862F8126CF50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Aero-Engine</a:t>
            </a:r>
            <a:r>
              <a:rPr lang="en-US" altLang="zh-CN" dirty="0"/>
              <a:t>: the Pearl of the crown in manufacturing industry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40060"/>
            <a:ext cx="3600400" cy="21522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" y="4302111"/>
            <a:ext cx="4149184" cy="1780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EEA1E8-FCF8-45E1-8B92-34E5ED55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2204864"/>
            <a:ext cx="6816492" cy="32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屏幕剪辑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3" y="3284985"/>
            <a:ext cx="5926533" cy="247273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Labeled Data is Important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98" y="1340768"/>
            <a:ext cx="4103213" cy="9361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608168" y="5949280"/>
            <a:ext cx="202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[Zhu et al., BMVC’12]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30292" y="1829807"/>
            <a:ext cx="360040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磁盘 10"/>
          <p:cNvSpPr/>
          <p:nvPr/>
        </p:nvSpPr>
        <p:spPr>
          <a:xfrm>
            <a:off x="1667508" y="2204864"/>
            <a:ext cx="1656184" cy="2025225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042848" y="2926975"/>
                <a:ext cx="97456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848" y="2926975"/>
                <a:ext cx="974562" cy="1231106"/>
              </a:xfrm>
              <a:prstGeom prst="rect">
                <a:avLst/>
              </a:prstGeom>
              <a:blipFill>
                <a:blip r:embed="rId4"/>
                <a:stretch>
                  <a:fillRect l="-8125" t="-495" r="-8750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559496" y="4333750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labeled</a:t>
            </a:r>
          </a:p>
          <a:p>
            <a:pPr algn="ctr"/>
            <a:r>
              <a:rPr lang="en-US" altLang="zh-CN" sz="2400" b="1" dirty="0"/>
              <a:t>training data</a:t>
            </a:r>
            <a:endParaRPr lang="zh-CN" altLang="en-US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Traditional Engine: works in a fixed mode</a:t>
            </a:r>
          </a:p>
          <a:p>
            <a:r>
              <a:rPr lang="en-US" altLang="zh-CN" dirty="0" smtClean="0">
                <a:solidFill>
                  <a:srgbClr val="0066CC"/>
                </a:solidFill>
              </a:rPr>
              <a:t>The Variable Cycle Engine can </a:t>
            </a:r>
            <a:r>
              <a:rPr lang="en-US" altLang="zh-CN" dirty="0">
                <a:solidFill>
                  <a:srgbClr val="0066CC"/>
                </a:solidFill>
              </a:rPr>
              <a:t>alternate between </a:t>
            </a:r>
            <a:r>
              <a:rPr lang="en-US" altLang="zh-CN" dirty="0" smtClean="0">
                <a:solidFill>
                  <a:srgbClr val="0066CC"/>
                </a:solidFill>
              </a:rPr>
              <a:t>different modes</a:t>
            </a:r>
          </a:p>
          <a:p>
            <a:pPr lvl="1"/>
            <a:r>
              <a:rPr lang="en-US" altLang="zh-CN" dirty="0" smtClean="0"/>
              <a:t>Works efficiently </a:t>
            </a:r>
            <a:r>
              <a:rPr lang="en-US" altLang="zh-CN" dirty="0"/>
              <a:t>under mixed </a:t>
            </a:r>
            <a:r>
              <a:rPr lang="en-US" altLang="zh-CN" dirty="0" smtClean="0"/>
              <a:t>conditions</a:t>
            </a:r>
            <a:r>
              <a:rPr lang="en-US" altLang="zh-CN" dirty="0"/>
              <a:t>, such as subsonic, transonic and supersonic</a:t>
            </a:r>
          </a:p>
          <a:p>
            <a:pPr lvl="1"/>
            <a:r>
              <a:rPr lang="en-US" altLang="zh-CN" dirty="0" smtClean="0"/>
              <a:t>Minimum 25% of fuel saving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</a:t>
            </a:r>
            <a:r>
              <a:rPr lang="en-US" altLang="zh-CN" dirty="0" smtClean="0"/>
              <a:t>Cycle Engine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33" y="3429000"/>
            <a:ext cx="3142167" cy="2299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EA1E8-FCF8-45E1-8B92-34E5ED55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1" y="3215887"/>
            <a:ext cx="6196811" cy="29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Accurate performance </a:t>
            </a:r>
            <a:r>
              <a:rPr lang="en-US" altLang="zh-CN" dirty="0"/>
              <a:t>prediction is needed </a:t>
            </a:r>
            <a:r>
              <a:rPr lang="en-US" altLang="zh-CN" dirty="0" smtClean="0"/>
              <a:t>for </a:t>
            </a:r>
            <a:r>
              <a:rPr lang="en-US" altLang="zh-CN" dirty="0"/>
              <a:t>engine mode adaptation</a:t>
            </a:r>
          </a:p>
          <a:p>
            <a:r>
              <a:rPr lang="en-US" altLang="zh-CN" dirty="0" smtClean="0"/>
              <a:t>The performance estimation: </a:t>
            </a:r>
            <a:r>
              <a:rPr lang="en-US" altLang="zh-CN" dirty="0" smtClean="0">
                <a:solidFill>
                  <a:srgbClr val="C00000"/>
                </a:solidFill>
              </a:rPr>
              <a:t>thrust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C00000"/>
                </a:solidFill>
              </a:rPr>
              <a:t>fuel consumption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</a:t>
            </a:r>
            <a:r>
              <a:rPr lang="en-US" altLang="zh-CN" dirty="0" smtClean="0"/>
              <a:t>Cycle Engine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192461"/>
            <a:ext cx="7560840" cy="43123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5400" y="4941168"/>
            <a:ext cx="2448272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</a:rPr>
              <a:t>Very limited data with serious feature missing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931" y="2636912"/>
            <a:ext cx="3312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The variables decide the engine </a:t>
            </a:r>
            <a:r>
              <a:rPr lang="en-US" altLang="zh-CN" sz="2400" b="1" dirty="0" smtClean="0"/>
              <a:t>performance </a:t>
            </a:r>
          </a:p>
          <a:p>
            <a:endParaRPr lang="en-US" altLang="zh-CN" sz="2400" b="1" dirty="0"/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Difficult to record</a:t>
            </a:r>
            <a:endParaRPr lang="zh-CN" altLang="en-U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0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from missing data?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Serious missing leads to poor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</a:p>
          <a:p>
            <a:pPr marL="702900"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Querying all missing entries?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cost of feature acquisition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necessary for redundant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</a:p>
          <a:p>
            <a:pPr marL="702900"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completion?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Requires sufficient observed entries to recover the missing ones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deal with feature missing?</a:t>
            </a:r>
          </a:p>
        </p:txBody>
      </p:sp>
      <p:sp>
        <p:nvSpPr>
          <p:cNvPr id="5" name="矩形 4"/>
          <p:cNvSpPr/>
          <p:nvPr/>
        </p:nvSpPr>
        <p:spPr>
          <a:xfrm>
            <a:off x="608577" y="5676388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we achieve effective prediction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least feature acquisition 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cost?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5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Supervised Matrix Completion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Exploit the label information </a:t>
            </a:r>
          </a:p>
          <a:p>
            <a:pPr marL="702900"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Trace-norm for low-rank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assumption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Active Feature Acquisition</a:t>
            </a:r>
          </a:p>
          <a:p>
            <a:pPr marL="702900"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Minimize the feature acquisition cost</a:t>
            </a:r>
          </a:p>
          <a:p>
            <a:pPr marL="702900"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Contribute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both recovering missing entries and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438156" y="3948530"/>
            <a:ext cx="6755720" cy="2568650"/>
            <a:chOff x="1134324" y="8999538"/>
            <a:chExt cx="8665767" cy="3297829"/>
          </a:xfrm>
        </p:grpSpPr>
        <p:grpSp>
          <p:nvGrpSpPr>
            <p:cNvPr id="6" name="组合 5"/>
            <p:cNvGrpSpPr/>
            <p:nvPr/>
          </p:nvGrpSpPr>
          <p:grpSpPr>
            <a:xfrm>
              <a:off x="1134324" y="9732115"/>
              <a:ext cx="2100618" cy="2292150"/>
              <a:chOff x="165883" y="1342174"/>
              <a:chExt cx="3109691" cy="4326375"/>
            </a:xfrm>
          </p:grpSpPr>
          <p:sp>
            <p:nvSpPr>
              <p:cNvPr id="60" name="流程图: 磁盘 59"/>
              <p:cNvSpPr/>
              <p:nvPr/>
            </p:nvSpPr>
            <p:spPr>
              <a:xfrm>
                <a:off x="496594" y="1342174"/>
                <a:ext cx="2448272" cy="3325918"/>
              </a:xfrm>
              <a:prstGeom prst="flowChartMagneticDisk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 bwMode="auto">
              <a:xfrm>
                <a:off x="1771119" y="3897783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 bwMode="auto">
              <a:xfrm>
                <a:off x="953911" y="2690423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 bwMode="auto">
              <a:xfrm>
                <a:off x="1166996" y="2626494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 bwMode="auto">
              <a:xfrm>
                <a:off x="1474264" y="2529631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 bwMode="auto">
              <a:xfrm>
                <a:off x="712633" y="2995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 bwMode="auto">
              <a:xfrm>
                <a:off x="2224801" y="25813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 bwMode="auto">
              <a:xfrm>
                <a:off x="1508176" y="33888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1428828" y="269075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 bwMode="auto">
              <a:xfrm>
                <a:off x="1077336" y="2923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 bwMode="auto">
              <a:xfrm>
                <a:off x="1627119" y="30385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 bwMode="auto">
              <a:xfrm>
                <a:off x="1942316" y="2596278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 bwMode="auto">
              <a:xfrm>
                <a:off x="1000665" y="38641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 bwMode="auto">
              <a:xfrm>
                <a:off x="1352038" y="3725724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等腰三角形 73"/>
              <p:cNvSpPr/>
              <p:nvPr/>
            </p:nvSpPr>
            <p:spPr bwMode="auto">
              <a:xfrm>
                <a:off x="1025919" y="4313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 bwMode="auto">
              <a:xfrm>
                <a:off x="1848604" y="41888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等腰三角形 75"/>
              <p:cNvSpPr/>
              <p:nvPr/>
            </p:nvSpPr>
            <p:spPr bwMode="auto">
              <a:xfrm>
                <a:off x="2380719" y="4303635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 bwMode="auto">
              <a:xfrm>
                <a:off x="2296793" y="38196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 bwMode="auto">
              <a:xfrm>
                <a:off x="2001004" y="43412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 bwMode="auto">
              <a:xfrm>
                <a:off x="712633" y="4169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 bwMode="auto">
              <a:xfrm>
                <a:off x="2514622" y="26184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 bwMode="auto">
              <a:xfrm>
                <a:off x="2643907" y="2782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 bwMode="auto">
              <a:xfrm>
                <a:off x="2571830" y="375753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等腰三角形 83"/>
              <p:cNvSpPr/>
              <p:nvPr/>
            </p:nvSpPr>
            <p:spPr bwMode="auto">
              <a:xfrm>
                <a:off x="1288681" y="43213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 bwMode="auto">
              <a:xfrm>
                <a:off x="1288681" y="407847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TextBox 46"/>
              <p:cNvSpPr txBox="1"/>
              <p:nvPr/>
            </p:nvSpPr>
            <p:spPr>
              <a:xfrm>
                <a:off x="165883" y="5206884"/>
                <a:ext cx="3109691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dk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000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incomplete </a:t>
                </a:r>
                <a:r>
                  <a: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等腰三角形 87"/>
              <p:cNvSpPr/>
              <p:nvPr/>
            </p:nvSpPr>
            <p:spPr bwMode="auto">
              <a:xfrm>
                <a:off x="2595022" y="39720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 bwMode="auto">
              <a:xfrm>
                <a:off x="2315374" y="41689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 bwMode="auto">
              <a:xfrm>
                <a:off x="1792753" y="290124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 bwMode="auto">
              <a:xfrm>
                <a:off x="804340" y="3142390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 bwMode="auto">
              <a:xfrm>
                <a:off x="855757" y="3358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 bwMode="auto">
              <a:xfrm>
                <a:off x="2008761" y="33884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等腰三角形 93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等腰三角形 94"/>
              <p:cNvSpPr/>
              <p:nvPr/>
            </p:nvSpPr>
            <p:spPr bwMode="auto">
              <a:xfrm>
                <a:off x="1930090" y="357443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 bwMode="auto">
              <a:xfrm>
                <a:off x="2601593" y="349625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640625" y="321440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等腰三角形 99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 bwMode="auto">
              <a:xfrm>
                <a:off x="2224785" y="327703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 bwMode="auto">
              <a:xfrm>
                <a:off x="2233185" y="299835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流程图: 可选过程 6"/>
            <p:cNvSpPr/>
            <p:nvPr/>
          </p:nvSpPr>
          <p:spPr>
            <a:xfrm>
              <a:off x="4377593" y="11397367"/>
              <a:ext cx="2337340" cy="900000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3089356" y="9709047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7126685" y="9709047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90438" y="9636394"/>
              <a:ext cx="1909653" cy="2292150"/>
              <a:chOff x="307233" y="1342174"/>
              <a:chExt cx="2826992" cy="4326375"/>
            </a:xfrm>
          </p:grpSpPr>
          <p:sp>
            <p:nvSpPr>
              <p:cNvPr id="17" name="流程图: 磁盘 16"/>
              <p:cNvSpPr/>
              <p:nvPr/>
            </p:nvSpPr>
            <p:spPr>
              <a:xfrm>
                <a:off x="496594" y="1342174"/>
                <a:ext cx="2448272" cy="3325917"/>
              </a:xfrm>
              <a:prstGeom prst="flowChartMagneticDisk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 bwMode="auto">
              <a:xfrm>
                <a:off x="1771119" y="3897783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 bwMode="auto">
              <a:xfrm>
                <a:off x="953911" y="2690423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 bwMode="auto">
              <a:xfrm>
                <a:off x="1166996" y="2626494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1474264" y="2529631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712633" y="2995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2224801" y="25813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1508176" y="33888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1428828" y="269075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1077336" y="2923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1627119" y="30385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1942316" y="2596278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 bwMode="auto">
              <a:xfrm>
                <a:off x="1000665" y="38641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 bwMode="auto">
              <a:xfrm>
                <a:off x="1352038" y="3725724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 bwMode="auto">
              <a:xfrm>
                <a:off x="1025919" y="4313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 bwMode="auto">
              <a:xfrm>
                <a:off x="1848604" y="41888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 bwMode="auto">
              <a:xfrm>
                <a:off x="2380719" y="4303635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 bwMode="auto">
              <a:xfrm>
                <a:off x="2296793" y="38196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 bwMode="auto">
              <a:xfrm>
                <a:off x="2001004" y="43412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 bwMode="auto">
              <a:xfrm>
                <a:off x="712633" y="4169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2514622" y="26184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2643907" y="2782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 bwMode="auto">
              <a:xfrm>
                <a:off x="2571830" y="375753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 bwMode="auto">
              <a:xfrm>
                <a:off x="1288681" y="43213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 bwMode="auto">
              <a:xfrm>
                <a:off x="1288681" y="407847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46"/>
              <p:cNvSpPr txBox="1"/>
              <p:nvPr/>
            </p:nvSpPr>
            <p:spPr>
              <a:xfrm>
                <a:off x="307233" y="5206886"/>
                <a:ext cx="2826992" cy="461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dk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000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completed </a:t>
                </a:r>
                <a:r>
                  <a: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 bwMode="auto">
              <a:xfrm>
                <a:off x="2595022" y="39720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 bwMode="auto">
              <a:xfrm>
                <a:off x="2315374" y="41689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1792753" y="290124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 bwMode="auto">
              <a:xfrm>
                <a:off x="804340" y="3142390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 bwMode="auto">
              <a:xfrm>
                <a:off x="855757" y="3358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 bwMode="auto">
              <a:xfrm>
                <a:off x="2008761" y="33884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 bwMode="auto">
              <a:xfrm>
                <a:off x="1930090" y="357443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 bwMode="auto">
              <a:xfrm>
                <a:off x="2601593" y="349625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640625" y="321440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 bwMode="auto">
              <a:xfrm>
                <a:off x="2224785" y="327703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 bwMode="auto">
              <a:xfrm>
                <a:off x="2233185" y="299835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4022005" y="9368040"/>
              <a:ext cx="1080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AFA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887973" y="9365595"/>
              <a:ext cx="1080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SMC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>
              <a:off x="4725440" y="8999538"/>
              <a:ext cx="1440000" cy="792000"/>
            </a:xfrm>
            <a:prstGeom prst="arc">
              <a:avLst>
                <a:gd name="adj1" fmla="val 10760796"/>
                <a:gd name="adj2" fmla="val 775739"/>
              </a:avLst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0800000">
              <a:off x="4725440" y="9841456"/>
              <a:ext cx="1440000" cy="792000"/>
            </a:xfrm>
            <a:prstGeom prst="arc">
              <a:avLst>
                <a:gd name="adj1" fmla="val 10760796"/>
                <a:gd name="adj2" fmla="val 775739"/>
              </a:avLst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 rot="10800000">
              <a:off x="3154833" y="11743672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 rot="10800000">
              <a:off x="7104552" y="11743672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4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Traditional matrix completion methods</a:t>
            </a:r>
          </a:p>
          <a:p>
            <a:pPr lvl="1"/>
            <a:r>
              <a:rPr lang="en-US" altLang="zh-CN" dirty="0" smtClean="0"/>
              <a:t>Low reconstruction error on observed entries</a:t>
            </a:r>
          </a:p>
          <a:p>
            <a:pPr lvl="1"/>
            <a:r>
              <a:rPr lang="en-US" altLang="zh-CN" dirty="0" smtClean="0"/>
              <a:t>Low-rank assumption for recovering missing entries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Does not consider the supervised information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Will the recovered entries help the prediction model?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Completion </a:t>
            </a:r>
            <a:endParaRPr lang="zh-CN" altLang="en-US" dirty="0"/>
          </a:p>
        </p:txBody>
      </p:sp>
      <p:sp>
        <p:nvSpPr>
          <p:cNvPr id="4" name="双括号 3"/>
          <p:cNvSpPr/>
          <p:nvPr/>
        </p:nvSpPr>
        <p:spPr>
          <a:xfrm>
            <a:off x="498937" y="3899678"/>
            <a:ext cx="2644922" cy="1989438"/>
          </a:xfrm>
          <a:prstGeom prst="bracket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45941" y="3903797"/>
          <a:ext cx="231716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33">
                  <a:extLst>
                    <a:ext uri="{9D8B030D-6E8A-4147-A177-3AD203B41FA5}">
                      <a16:colId xmlns:a16="http://schemas.microsoft.com/office/drawing/2014/main" val="3971007417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1241059894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1938247752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3400477609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3659344732"/>
                    </a:ext>
                  </a:extLst>
                </a:gridCol>
              </a:tblGrid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181200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5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942618"/>
                  </a:ext>
                </a:extLst>
              </a:tr>
              <a:tr h="3529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3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238634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77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83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3876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55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23043"/>
                  </a:ext>
                </a:extLst>
              </a:tr>
            </a:tbl>
          </a:graphicData>
        </a:graphic>
      </p:graphicFrame>
      <p:sp>
        <p:nvSpPr>
          <p:cNvPr id="6" name="右箭头 5"/>
          <p:cNvSpPr/>
          <p:nvPr/>
        </p:nvSpPr>
        <p:spPr>
          <a:xfrm>
            <a:off x="3983365" y="4852650"/>
            <a:ext cx="565297" cy="271849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7" name="双括号 6"/>
          <p:cNvSpPr/>
          <p:nvPr/>
        </p:nvSpPr>
        <p:spPr>
          <a:xfrm>
            <a:off x="8417534" y="3899678"/>
            <a:ext cx="2644922" cy="1989438"/>
          </a:xfrm>
          <a:prstGeom prst="bracketPair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8564538" y="3903797"/>
          <a:ext cx="231716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33">
                  <a:extLst>
                    <a:ext uri="{9D8B030D-6E8A-4147-A177-3AD203B41FA5}">
                      <a16:colId xmlns:a16="http://schemas.microsoft.com/office/drawing/2014/main" val="3971007417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1241059894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1938247752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3400477609"/>
                    </a:ext>
                  </a:extLst>
                </a:gridCol>
                <a:gridCol w="463433">
                  <a:extLst>
                    <a:ext uri="{9D8B030D-6E8A-4147-A177-3AD203B41FA5}">
                      <a16:colId xmlns:a16="http://schemas.microsoft.com/office/drawing/2014/main" val="3659344732"/>
                    </a:ext>
                  </a:extLst>
                </a:gridCol>
              </a:tblGrid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181200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20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5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942618"/>
                  </a:ext>
                </a:extLst>
              </a:tr>
              <a:tr h="3529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45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54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3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238634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77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23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83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18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93876"/>
                  </a:ext>
                </a:extLst>
              </a:tr>
              <a:tr h="391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34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solidFill>
                            <a:srgbClr val="C00000"/>
                          </a:solidFill>
                        </a:rPr>
                        <a:t>99</a:t>
                      </a:r>
                      <a:endParaRPr lang="zh-CN" alt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55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/>
                        <a:t>12</a:t>
                      </a:r>
                      <a:endParaRPr lang="zh-CN" altLang="en-US" sz="20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23043"/>
                  </a:ext>
                </a:extLst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748620" y="4610722"/>
            <a:ext cx="2675685" cy="755702"/>
            <a:chOff x="5137873" y="4550733"/>
            <a:chExt cx="2943254" cy="914399"/>
          </a:xfrm>
        </p:grpSpPr>
        <p:sp>
          <p:nvSpPr>
            <p:cNvPr id="10" name="圆角矩形 9"/>
            <p:cNvSpPr/>
            <p:nvPr/>
          </p:nvSpPr>
          <p:spPr>
            <a:xfrm>
              <a:off x="5137873" y="4550733"/>
              <a:ext cx="2943254" cy="9143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37873" y="4777101"/>
              <a:ext cx="29254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Completion</a:t>
              </a:r>
              <a:endPara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右箭头 11"/>
          <p:cNvSpPr/>
          <p:nvPr/>
        </p:nvSpPr>
        <p:spPr>
          <a:xfrm>
            <a:off x="7590142" y="4852650"/>
            <a:ext cx="565297" cy="271849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30" y="3895559"/>
            <a:ext cx="536494" cy="21215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804" y="3895559"/>
            <a:ext cx="536494" cy="2121592"/>
          </a:xfrm>
          <a:prstGeom prst="rect">
            <a:avLst/>
          </a:prstGeom>
        </p:spPr>
      </p:pic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3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Supervised matrix completion</a:t>
            </a:r>
          </a:p>
          <a:p>
            <a:pPr lvl="1"/>
            <a:r>
              <a:rPr lang="en-US" altLang="zh-CN" dirty="0" smtClean="0"/>
              <a:t>Jointly optimize the missing entries and the prediction model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Labels guide the matrix completion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Recovered values contribute the prediction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Matrix Completion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0474" t="44877" r="5808" b="6218"/>
          <a:stretch/>
        </p:blipFill>
        <p:spPr>
          <a:xfrm>
            <a:off x="2903501" y="3079455"/>
            <a:ext cx="5635626" cy="8230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26988" y="4185371"/>
            <a:ext cx="2813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Recovery error on observed entries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3200" y="4153486"/>
            <a:ext cx="2172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Trace-norm for low-rank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22671" y="4185371"/>
            <a:ext cx="20908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</a:rPr>
              <a:t>Prediction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loss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877471" y="3742182"/>
            <a:ext cx="639212" cy="4569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8" idx="0"/>
          </p:cNvCxnSpPr>
          <p:nvPr/>
        </p:nvCxnSpPr>
        <p:spPr>
          <a:xfrm flipH="1">
            <a:off x="6269226" y="3736670"/>
            <a:ext cx="230693" cy="41681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9" idx="0"/>
          </p:cNvCxnSpPr>
          <p:nvPr/>
        </p:nvCxnSpPr>
        <p:spPr>
          <a:xfrm>
            <a:off x="7952238" y="3736670"/>
            <a:ext cx="415863" cy="4487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88" y="5267374"/>
            <a:ext cx="3483482" cy="69902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5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alternating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optimization strategy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Matrix Completion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E5E6DD-D2A8-4C98-8181-7DB06531D322}"/>
              </a:ext>
            </a:extLst>
          </p:cNvPr>
          <p:cNvSpPr txBox="1"/>
          <p:nvPr/>
        </p:nvSpPr>
        <p:spPr>
          <a:xfrm>
            <a:off x="907764" y="2622106"/>
            <a:ext cx="402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repeat until convergence 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40DACD-E33F-4D8C-9CB3-06242A72D9F9}"/>
                  </a:ext>
                </a:extLst>
              </p:cNvPr>
              <p:cNvSpPr txBox="1"/>
              <p:nvPr/>
            </p:nvSpPr>
            <p:spPr>
              <a:xfrm>
                <a:off x="1328157" y="3465008"/>
                <a:ext cx="5314912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Optimize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 fixed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using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APG</a:t>
                </a:r>
                <a:endParaRPr lang="en-US" altLang="zh-CN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B40DACD-E33F-4D8C-9CB3-06242A72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57" y="3465008"/>
                <a:ext cx="5314912" cy="471539"/>
              </a:xfrm>
              <a:prstGeom prst="rect">
                <a:avLst/>
              </a:prstGeom>
              <a:blipFill>
                <a:blip r:embed="rId2"/>
                <a:stretch>
                  <a:fillRect l="-1835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52FB548-E4F9-48AC-8080-F2ECBE904B2A}"/>
                  </a:ext>
                </a:extLst>
              </p:cNvPr>
              <p:cNvSpPr txBox="1"/>
              <p:nvPr/>
            </p:nvSpPr>
            <p:spPr>
              <a:xfrm>
                <a:off x="1363755" y="4082014"/>
                <a:ext cx="4450704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Optimize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with fixed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zh-CN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52FB548-E4F9-48AC-8080-F2ECBE904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55" y="4082014"/>
                <a:ext cx="4450704" cy="471539"/>
              </a:xfrm>
              <a:prstGeom prst="rect">
                <a:avLst/>
              </a:prstGeom>
              <a:blipFill>
                <a:blip r:embed="rId3"/>
                <a:stretch>
                  <a:fillRect l="-2192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1C0B47CB-FFD9-40A2-9008-AA70453426AA}"/>
              </a:ext>
            </a:extLst>
          </p:cNvPr>
          <p:cNvSpPr txBox="1"/>
          <p:nvPr/>
        </p:nvSpPr>
        <p:spPr>
          <a:xfrm>
            <a:off x="907764" y="4830872"/>
            <a:ext cx="445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841769" y="1775944"/>
            <a:ext cx="4946194" cy="4158688"/>
            <a:chOff x="7010454" y="1392239"/>
            <a:chExt cx="4946194" cy="4158688"/>
          </a:xfrm>
        </p:grpSpPr>
        <p:sp>
          <p:nvSpPr>
            <p:cNvPr id="19" name="文本框 18"/>
            <p:cNvSpPr txBox="1"/>
            <p:nvPr/>
          </p:nvSpPr>
          <p:spPr>
            <a:xfrm>
              <a:off x="7051586" y="1559696"/>
              <a:ext cx="4749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Accelerated proximal gradient </a:t>
              </a:r>
              <a:endPara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010454" y="1392239"/>
              <a:ext cx="4946194" cy="415868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86" y="2147787"/>
              <a:ext cx="4810097" cy="2815049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l="10474" t="44877" r="5808" b="6218"/>
          <a:stretch/>
        </p:blipFill>
        <p:spPr>
          <a:xfrm>
            <a:off x="907764" y="1618013"/>
            <a:ext cx="5134058" cy="74977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 theoretic bound on the recovery error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Matrix Completion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605" t="9685" r="6010" b="1650"/>
          <a:stretch/>
        </p:blipFill>
        <p:spPr>
          <a:xfrm>
            <a:off x="2396781" y="1693959"/>
            <a:ext cx="6290020" cy="273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441136" y="5959183"/>
                <a:ext cx="2032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+mn-ea"/>
                  </a:rPr>
                  <a:t>a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+mn-ea"/>
                  </a:rPr>
                  <a:t> larger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136" y="5959183"/>
                <a:ext cx="2032401" cy="461665"/>
              </a:xfrm>
              <a:prstGeom prst="rect">
                <a:avLst/>
              </a:prstGeom>
              <a:blipFill>
                <a:blip r:embed="rId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298363" y="4666692"/>
            <a:ext cx="2317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smaller upper bound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47602" y="5950589"/>
            <a:ext cx="304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 acquisition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9567" y="4666249"/>
            <a:ext cx="310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ctive strategies </a:t>
            </a:r>
          </a:p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reduce cost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15851" y="5046940"/>
            <a:ext cx="3758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 Feature Acquisition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473167" y="5533646"/>
            <a:ext cx="1" cy="4305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442198" y="6190014"/>
            <a:ext cx="52050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174865" y="5034744"/>
            <a:ext cx="854885" cy="2313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7174271" y="5867207"/>
            <a:ext cx="829339" cy="3320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4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Active feature acquisition</a:t>
            </a:r>
          </a:p>
          <a:p>
            <a:pPr lvl="1"/>
            <a:r>
              <a:rPr lang="en-US" altLang="zh-CN" dirty="0" smtClean="0"/>
              <a:t>Query the ground-truth values for most important missing entries</a:t>
            </a:r>
          </a:p>
          <a:p>
            <a:pPr lvl="1"/>
            <a:r>
              <a:rPr lang="en-US" altLang="zh-CN" dirty="0" smtClean="0"/>
              <a:t>Reduce the feature acquisition cost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Active Feature Acquisition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192926" y="3193045"/>
            <a:ext cx="7421151" cy="2666843"/>
            <a:chOff x="1229807" y="9365518"/>
            <a:chExt cx="8570284" cy="2931849"/>
          </a:xfrm>
        </p:grpSpPr>
        <p:grpSp>
          <p:nvGrpSpPr>
            <p:cNvPr id="5" name="组合 4"/>
            <p:cNvGrpSpPr/>
            <p:nvPr/>
          </p:nvGrpSpPr>
          <p:grpSpPr>
            <a:xfrm>
              <a:off x="1229807" y="9732115"/>
              <a:ext cx="1909653" cy="2292150"/>
              <a:chOff x="307233" y="1342174"/>
              <a:chExt cx="2826992" cy="4326375"/>
            </a:xfrm>
          </p:grpSpPr>
          <p:sp>
            <p:nvSpPr>
              <p:cNvPr id="59" name="流程图: 磁盘 58"/>
              <p:cNvSpPr/>
              <p:nvPr/>
            </p:nvSpPr>
            <p:spPr>
              <a:xfrm>
                <a:off x="496594" y="1342174"/>
                <a:ext cx="2448272" cy="3325918"/>
              </a:xfrm>
              <a:prstGeom prst="flowChartMagneticDisk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 bwMode="auto">
              <a:xfrm>
                <a:off x="1771119" y="3897783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 bwMode="auto">
              <a:xfrm>
                <a:off x="953911" y="2690423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 bwMode="auto">
              <a:xfrm>
                <a:off x="1166996" y="2626494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 bwMode="auto">
              <a:xfrm>
                <a:off x="1474264" y="2529631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 bwMode="auto">
              <a:xfrm>
                <a:off x="712633" y="2995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 bwMode="auto">
              <a:xfrm>
                <a:off x="2224801" y="25813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 bwMode="auto">
              <a:xfrm>
                <a:off x="1508176" y="33888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 bwMode="auto">
              <a:xfrm>
                <a:off x="1428828" y="269075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1077336" y="2923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 bwMode="auto">
              <a:xfrm>
                <a:off x="1627119" y="30385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 bwMode="auto">
              <a:xfrm>
                <a:off x="1942316" y="2596278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 bwMode="auto">
              <a:xfrm>
                <a:off x="1000665" y="38641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 bwMode="auto">
              <a:xfrm>
                <a:off x="1352038" y="3725724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 bwMode="auto">
              <a:xfrm>
                <a:off x="1025919" y="4313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等腰三角形 73"/>
              <p:cNvSpPr/>
              <p:nvPr/>
            </p:nvSpPr>
            <p:spPr bwMode="auto">
              <a:xfrm>
                <a:off x="1848604" y="41888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 bwMode="auto">
              <a:xfrm>
                <a:off x="2380719" y="4303635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等腰三角形 75"/>
              <p:cNvSpPr/>
              <p:nvPr/>
            </p:nvSpPr>
            <p:spPr bwMode="auto">
              <a:xfrm>
                <a:off x="2296793" y="38196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 bwMode="auto">
              <a:xfrm>
                <a:off x="2001004" y="43412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 bwMode="auto">
              <a:xfrm>
                <a:off x="712633" y="4169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 bwMode="auto">
              <a:xfrm>
                <a:off x="2514622" y="26184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 bwMode="auto">
              <a:xfrm>
                <a:off x="2643907" y="2782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 bwMode="auto">
              <a:xfrm>
                <a:off x="2571830" y="375753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 bwMode="auto">
              <a:xfrm>
                <a:off x="1288681" y="43213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等腰三角形 83"/>
              <p:cNvSpPr/>
              <p:nvPr/>
            </p:nvSpPr>
            <p:spPr bwMode="auto">
              <a:xfrm>
                <a:off x="1288681" y="407847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TextBox 46"/>
              <p:cNvSpPr txBox="1"/>
              <p:nvPr/>
            </p:nvSpPr>
            <p:spPr>
              <a:xfrm>
                <a:off x="307233" y="5206885"/>
                <a:ext cx="2826992" cy="461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dk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000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incomplete </a:t>
                </a:r>
                <a:r>
                  <a: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 bwMode="auto">
              <a:xfrm>
                <a:off x="2595022" y="39720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等腰三角形 87"/>
              <p:cNvSpPr/>
              <p:nvPr/>
            </p:nvSpPr>
            <p:spPr bwMode="auto">
              <a:xfrm>
                <a:off x="2315374" y="41689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 bwMode="auto">
              <a:xfrm>
                <a:off x="1792753" y="290124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 bwMode="auto">
              <a:xfrm>
                <a:off x="804340" y="3142390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 bwMode="auto">
              <a:xfrm>
                <a:off x="855757" y="3358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等腰三角形 91"/>
              <p:cNvSpPr/>
              <p:nvPr/>
            </p:nvSpPr>
            <p:spPr bwMode="auto">
              <a:xfrm>
                <a:off x="2008761" y="33884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等腰三角形 93"/>
              <p:cNvSpPr/>
              <p:nvPr/>
            </p:nvSpPr>
            <p:spPr bwMode="auto">
              <a:xfrm>
                <a:off x="1930090" y="357443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等腰三角形 94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 bwMode="auto">
              <a:xfrm>
                <a:off x="2601593" y="349625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640625" y="321440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等腰三角形 99"/>
              <p:cNvSpPr/>
              <p:nvPr/>
            </p:nvSpPr>
            <p:spPr bwMode="auto">
              <a:xfrm>
                <a:off x="2224785" y="327703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 bwMode="auto">
              <a:xfrm>
                <a:off x="2233185" y="299835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流程图: 可选过程 5"/>
            <p:cNvSpPr/>
            <p:nvPr/>
          </p:nvSpPr>
          <p:spPr>
            <a:xfrm>
              <a:off x="4377594" y="11397367"/>
              <a:ext cx="2296197" cy="900000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lassification</a:t>
              </a: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右箭头 6"/>
            <p:cNvSpPr/>
            <p:nvPr/>
          </p:nvSpPr>
          <p:spPr>
            <a:xfrm>
              <a:off x="3089356" y="9709047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>
              <a:off x="7126685" y="9709047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890438" y="9636394"/>
              <a:ext cx="1909653" cy="2292150"/>
              <a:chOff x="307233" y="1342174"/>
              <a:chExt cx="2826992" cy="4326375"/>
            </a:xfrm>
          </p:grpSpPr>
          <p:sp>
            <p:nvSpPr>
              <p:cNvPr id="16" name="流程图: 磁盘 15"/>
              <p:cNvSpPr/>
              <p:nvPr/>
            </p:nvSpPr>
            <p:spPr>
              <a:xfrm>
                <a:off x="496594" y="1342174"/>
                <a:ext cx="2448272" cy="3325917"/>
              </a:xfrm>
              <a:prstGeom prst="flowChartMagneticDisk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等腰三角形 16"/>
              <p:cNvSpPr/>
              <p:nvPr/>
            </p:nvSpPr>
            <p:spPr bwMode="auto">
              <a:xfrm>
                <a:off x="1771119" y="3897783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 bwMode="auto">
              <a:xfrm>
                <a:off x="953911" y="2690423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 bwMode="auto">
              <a:xfrm>
                <a:off x="1166996" y="2626494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 bwMode="auto">
              <a:xfrm>
                <a:off x="1474264" y="2529631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712633" y="2995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2224801" y="25813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1508176" y="33888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1428828" y="269075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1077336" y="2923175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1627119" y="303858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1942316" y="2596278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 bwMode="auto">
              <a:xfrm>
                <a:off x="1000665" y="38641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 bwMode="auto">
              <a:xfrm>
                <a:off x="1352038" y="3725724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 bwMode="auto">
              <a:xfrm>
                <a:off x="1025919" y="4313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 bwMode="auto">
              <a:xfrm>
                <a:off x="1848604" y="41888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 bwMode="auto">
              <a:xfrm>
                <a:off x="2380719" y="4303635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 bwMode="auto">
              <a:xfrm>
                <a:off x="2296793" y="38196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 bwMode="auto">
              <a:xfrm>
                <a:off x="2001004" y="434129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 bwMode="auto">
              <a:xfrm>
                <a:off x="712633" y="4169360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2514622" y="2618407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2643907" y="2782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 bwMode="auto">
              <a:xfrm>
                <a:off x="2571830" y="375753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 bwMode="auto">
              <a:xfrm>
                <a:off x="1288681" y="43213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 bwMode="auto">
              <a:xfrm>
                <a:off x="1288681" y="407847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6"/>
              <p:cNvSpPr txBox="1"/>
              <p:nvPr/>
            </p:nvSpPr>
            <p:spPr>
              <a:xfrm>
                <a:off x="307233" y="5206886"/>
                <a:ext cx="2826992" cy="461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 b="1">
                    <a:solidFill>
                      <a:schemeClr val="dk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2000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completed </a:t>
                </a:r>
                <a:r>
                  <a: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</a:t>
                </a:r>
                <a:endPara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 bwMode="auto">
              <a:xfrm>
                <a:off x="2162974" y="40165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 bwMode="auto">
              <a:xfrm>
                <a:off x="2595022" y="3972002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 bwMode="auto">
              <a:xfrm>
                <a:off x="2315374" y="4168956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1792753" y="290124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804340" y="3142390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 bwMode="auto">
              <a:xfrm>
                <a:off x="855757" y="3358422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 bwMode="auto">
              <a:xfrm>
                <a:off x="2008761" y="33884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 bwMode="auto">
              <a:xfrm>
                <a:off x="1930090" y="357443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 bwMode="auto">
              <a:xfrm>
                <a:off x="2169545" y="354081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 bwMode="auto">
              <a:xfrm>
                <a:off x="2601593" y="349625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640625" y="3214406"/>
                <a:ext cx="144000" cy="1440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 bwMode="auto">
              <a:xfrm>
                <a:off x="2512833" y="3252691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 bwMode="auto">
              <a:xfrm>
                <a:off x="2224785" y="3277037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 bwMode="auto">
              <a:xfrm>
                <a:off x="2233185" y="2998358"/>
                <a:ext cx="144000" cy="144000"/>
              </a:xfrm>
              <a:prstGeom prst="triangl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4082801" y="9365518"/>
              <a:ext cx="2885781" cy="9000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Active feature acquisition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10800000">
              <a:off x="3154833" y="11743672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 rot="10800000">
              <a:off x="7104552" y="11743672"/>
              <a:ext cx="792000" cy="2880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Which entries are most important?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Useful for recovering missing entries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Useful for the </a:t>
            </a:r>
            <a:r>
              <a:rPr lang="en-US" altLang="zh-CN" dirty="0" smtClean="0">
                <a:solidFill>
                  <a:srgbClr val="C00000"/>
                </a:solidFill>
              </a:rPr>
              <a:t>model </a:t>
            </a:r>
            <a:r>
              <a:rPr lang="en-US" altLang="zh-CN" dirty="0">
                <a:solidFill>
                  <a:srgbClr val="C00000"/>
                </a:solidFill>
              </a:rPr>
              <a:t>training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A variance-based criterion for active selection</a:t>
            </a: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 err="1" smtClean="0">
                <a:solidFill>
                  <a:srgbClr val="C00000"/>
                </a:solidFill>
              </a:rPr>
              <a:t>nformativeness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Active Feature Acquisition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412" b="39506"/>
          <a:stretch/>
        </p:blipFill>
        <p:spPr>
          <a:xfrm>
            <a:off x="1259498" y="4000266"/>
            <a:ext cx="3229652" cy="9932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6413" t="39434" r="5172" b="4201"/>
          <a:stretch/>
        </p:blipFill>
        <p:spPr>
          <a:xfrm>
            <a:off x="3988242" y="5563973"/>
            <a:ext cx="1901416" cy="40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38700" y="5484352"/>
                <a:ext cx="22523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recovered value 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en-US" altLang="zh-CN" sz="2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iteration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00" y="5484352"/>
                <a:ext cx="2252391" cy="707886"/>
              </a:xfrm>
              <a:prstGeom prst="rect">
                <a:avLst/>
              </a:prstGeom>
              <a:blipFill>
                <a:blip r:embed="rId4"/>
                <a:stretch>
                  <a:fillRect t="-5172" r="-2439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>
            <a:off x="2793292" y="4781259"/>
            <a:ext cx="322054" cy="6302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988242" y="4781259"/>
            <a:ext cx="550235" cy="5833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10474" t="44877" r="5808" b="6218"/>
          <a:stretch/>
        </p:blipFill>
        <p:spPr>
          <a:xfrm>
            <a:off x="6484022" y="1313487"/>
            <a:ext cx="5218438" cy="762099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13" y="3961078"/>
            <a:ext cx="4743947" cy="190959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3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Labeled data volume &lt;&lt; unlabeled data volume</a:t>
            </a:r>
          </a:p>
          <a:p>
            <a:pPr lvl="1"/>
            <a:r>
              <a:rPr lang="en-US" altLang="zh-CN" b="1" dirty="0" smtClean="0">
                <a:solidFill>
                  <a:srgbClr val="0066CC"/>
                </a:solidFill>
              </a:rPr>
              <a:t>&lt; 10%</a:t>
            </a:r>
            <a:r>
              <a:rPr lang="en-US" altLang="zh-CN" dirty="0" smtClean="0"/>
              <a:t> users offer feedbacks for items they bought</a:t>
            </a:r>
          </a:p>
          <a:p>
            <a:pPr lvl="1"/>
            <a:r>
              <a:rPr lang="en-US" altLang="zh-CN" b="1" dirty="0" smtClean="0">
                <a:solidFill>
                  <a:srgbClr val="0066CC"/>
                </a:solidFill>
              </a:rPr>
              <a:t>&lt;1.2</a:t>
            </a:r>
            <a:r>
              <a:rPr lang="en-US" altLang="zh-CN" b="1" dirty="0">
                <a:solidFill>
                  <a:srgbClr val="0066CC"/>
                </a:solidFill>
              </a:rPr>
              <a:t>%</a:t>
            </a:r>
            <a:r>
              <a:rPr lang="en-US" altLang="zh-CN" dirty="0"/>
              <a:t> of </a:t>
            </a:r>
            <a:r>
              <a:rPr lang="en-US" altLang="zh-CN" dirty="0" smtClean="0"/>
              <a:t>proteins </a:t>
            </a:r>
            <a:r>
              <a:rPr lang="en-US" altLang="zh-CN" dirty="0"/>
              <a:t>have known structures</a:t>
            </a:r>
          </a:p>
          <a:p>
            <a:pPr lvl="1"/>
            <a:r>
              <a:rPr lang="en-US" altLang="zh-CN" b="1" dirty="0">
                <a:solidFill>
                  <a:srgbClr val="0066CC"/>
                </a:solidFill>
              </a:rPr>
              <a:t>&lt; </a:t>
            </a:r>
            <a:r>
              <a:rPr lang="en-US" altLang="zh-CN" b="1" dirty="0" smtClean="0">
                <a:solidFill>
                  <a:srgbClr val="0066CC"/>
                </a:solidFill>
              </a:rPr>
              <a:t>0.01</a:t>
            </a:r>
            <a:r>
              <a:rPr lang="en-US" altLang="zh-CN" b="1" dirty="0">
                <a:solidFill>
                  <a:srgbClr val="0066CC"/>
                </a:solidFill>
              </a:rPr>
              <a:t>% </a:t>
            </a:r>
            <a:r>
              <a:rPr lang="en-US" altLang="zh-CN" dirty="0"/>
              <a:t>of </a:t>
            </a:r>
            <a:r>
              <a:rPr lang="en-US" altLang="zh-CN" dirty="0" smtClean="0"/>
              <a:t>galaxies </a:t>
            </a:r>
            <a:r>
              <a:rPr lang="en-US" altLang="zh-CN" dirty="0"/>
              <a:t>in </a:t>
            </a:r>
            <a:r>
              <a:rPr lang="en-US" altLang="zh-CN" dirty="0" smtClean="0"/>
              <a:t>SDSS have </a:t>
            </a:r>
            <a:r>
              <a:rPr lang="en-US" altLang="zh-CN" dirty="0"/>
              <a:t>consensus type labels</a:t>
            </a:r>
          </a:p>
          <a:p>
            <a:pPr lvl="1"/>
            <a:r>
              <a:rPr lang="en-US" altLang="zh-CN" b="1" dirty="0">
                <a:solidFill>
                  <a:srgbClr val="0066CC"/>
                </a:solidFill>
              </a:rPr>
              <a:t>&lt; </a:t>
            </a:r>
            <a:r>
              <a:rPr lang="en-US" altLang="zh-CN" b="1" dirty="0" smtClean="0">
                <a:solidFill>
                  <a:srgbClr val="0066CC"/>
                </a:solidFill>
              </a:rPr>
              <a:t>0.0001</a:t>
            </a:r>
            <a:r>
              <a:rPr lang="en-US" altLang="zh-CN" b="1" dirty="0">
                <a:solidFill>
                  <a:srgbClr val="0066CC"/>
                </a:solidFill>
              </a:rPr>
              <a:t>% </a:t>
            </a:r>
            <a:r>
              <a:rPr lang="en-US" altLang="zh-CN" dirty="0"/>
              <a:t>of </a:t>
            </a:r>
            <a:r>
              <a:rPr lang="en-US" altLang="zh-CN" dirty="0" smtClean="0"/>
              <a:t>web </a:t>
            </a:r>
            <a:r>
              <a:rPr lang="en-US" altLang="zh-CN" dirty="0"/>
              <a:t>pages have topic labels</a:t>
            </a:r>
          </a:p>
          <a:p>
            <a:pPr lvl="1"/>
            <a:r>
              <a:rPr lang="en-US" altLang="zh-CN" b="1" dirty="0" smtClean="0">
                <a:solidFill>
                  <a:srgbClr val="0066CC"/>
                </a:solidFill>
              </a:rPr>
              <a:t>&lt; 0.0001% </a:t>
            </a:r>
            <a:r>
              <a:rPr lang="en-US" altLang="zh-CN" dirty="0"/>
              <a:t>of </a:t>
            </a:r>
            <a:r>
              <a:rPr lang="en-US" altLang="zh-CN" dirty="0" smtClean="0"/>
              <a:t>financial </a:t>
            </a:r>
            <a:r>
              <a:rPr lang="en-US" altLang="zh-CN" dirty="0"/>
              <a:t>transactions </a:t>
            </a:r>
            <a:r>
              <a:rPr lang="en-US" altLang="zh-CN" dirty="0" smtClean="0"/>
              <a:t>labeled w.r.t. fraudulence</a:t>
            </a:r>
          </a:p>
          <a:p>
            <a:pPr lvl="1"/>
            <a:r>
              <a:rPr lang="en-US" altLang="zh-CN" b="1" dirty="0">
                <a:solidFill>
                  <a:srgbClr val="0066CC"/>
                </a:solidFill>
              </a:rPr>
              <a:t>&lt;&lt; E-10%</a:t>
            </a:r>
            <a:r>
              <a:rPr lang="en-US" altLang="zh-CN" b="1" dirty="0"/>
              <a:t> </a:t>
            </a:r>
            <a:r>
              <a:rPr lang="en-US" altLang="zh-CN" dirty="0"/>
              <a:t>of </a:t>
            </a:r>
            <a:r>
              <a:rPr lang="en-US" altLang="zh-CN" dirty="0" smtClean="0"/>
              <a:t>Internet </a:t>
            </a:r>
            <a:r>
              <a:rPr lang="en-US" altLang="zh-CN" dirty="0"/>
              <a:t>sessions are labeled as to </a:t>
            </a:r>
            <a:r>
              <a:rPr lang="en-US" altLang="zh-CN" dirty="0" smtClean="0"/>
              <a:t>fraudulence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Labeled Data is Rare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59897" y="4221088"/>
            <a:ext cx="4906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</a:rPr>
              <a:t>Carbonell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 et al.,  Active and Proactive Machine Learning]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3832" y="5280766"/>
            <a:ext cx="5626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Maybe we need to label more data. Yet </a:t>
            </a:r>
            <a:r>
              <a:rPr lang="en-US" altLang="zh-CN" sz="2400" b="1" dirty="0">
                <a:sym typeface="Wingdings" panose="05000000000000000000" pitchFamily="2" charset="2"/>
              </a:rPr>
              <a:t></a:t>
            </a:r>
            <a:endParaRPr lang="zh-CN" altLang="en-US" sz="2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Acquisition cost varies among features</a:t>
            </a:r>
          </a:p>
          <a:p>
            <a:pPr lvl="1"/>
            <a:r>
              <a:rPr lang="en-US" altLang="zh-CN" dirty="0" smtClean="0"/>
              <a:t>Not necessarily proportional to the importance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Acquisition Cost Varies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140941"/>
            <a:ext cx="7560840" cy="43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mtClean="0"/>
              <a:t>Balance between informativeness and cost</a:t>
            </a:r>
          </a:p>
          <a:p>
            <a:pPr lvl="1"/>
            <a:r>
              <a:rPr lang="en-US" altLang="zh-CN" smtClean="0"/>
              <a:t>A naïve solution</a:t>
            </a:r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A bi-objective optimization solution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Cost-aware active selection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794" t="3622" r="6791" b="21068"/>
          <a:stretch/>
        </p:blipFill>
        <p:spPr>
          <a:xfrm>
            <a:off x="1809409" y="3897154"/>
            <a:ext cx="6114961" cy="2170211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44" y="1635216"/>
            <a:ext cx="1710660" cy="101805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5810426" y="2358348"/>
            <a:ext cx="907165" cy="309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893581" y="2031356"/>
                <a:ext cx="41658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cost of acquiring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en-US" altLang="zh-CN" sz="2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dimension of the features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81" y="2031356"/>
                <a:ext cx="4165826" cy="707886"/>
              </a:xfrm>
              <a:prstGeom prst="rect">
                <a:avLst/>
              </a:prstGeom>
              <a:blipFill>
                <a:blip r:embed="rId4"/>
                <a:stretch>
                  <a:fillRect l="-1611"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8528235" y="4033165"/>
                <a:ext cx="28676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the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budget for the acquisition cost in each iteration</a:t>
                </a:r>
                <a:endPara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235" y="4033165"/>
                <a:ext cx="2867646" cy="1015663"/>
              </a:xfrm>
              <a:prstGeom prst="rect">
                <a:avLst/>
              </a:prstGeom>
              <a:blipFill>
                <a:blip r:embed="rId5"/>
                <a:stretch>
                  <a:fillRect l="-2340" t="-3614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522291" y="5703163"/>
            <a:ext cx="2704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acquisition cost for a batch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7924370" y="4410718"/>
            <a:ext cx="388685" cy="2471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667756" y="5703163"/>
            <a:ext cx="719843" cy="269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4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933" y="5808753"/>
            <a:ext cx="1067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proposed method is effective both for matrix completion and prediction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973" t="17829" r="2973" b="4542"/>
          <a:stretch/>
        </p:blipFill>
        <p:spPr>
          <a:xfrm>
            <a:off x="47767" y="1556792"/>
            <a:ext cx="11873994" cy="3927129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938997" y="1713184"/>
            <a:ext cx="1124344" cy="36653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474638" y="1713183"/>
            <a:ext cx="1022131" cy="36653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933" y="6087203"/>
            <a:ext cx="1067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varaince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-based selection reduces the acquisition cost</a:t>
            </a: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18" y="1439598"/>
            <a:ext cx="8315917" cy="456828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11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More results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058" t="12339" r="13285" b="5702"/>
          <a:stretch/>
        </p:blipFill>
        <p:spPr>
          <a:xfrm>
            <a:off x="1021044" y="1632440"/>
            <a:ext cx="4353635" cy="33593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150" t="10445" r="4915" b="8560"/>
          <a:stretch/>
        </p:blipFill>
        <p:spPr>
          <a:xfrm>
            <a:off x="6916741" y="1632440"/>
            <a:ext cx="4260776" cy="33575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181BAA-749A-7A4D-A61E-5BE5CD34DBD7}"/>
              </a:ext>
            </a:extLst>
          </p:cNvPr>
          <p:cNvSpPr/>
          <p:nvPr/>
        </p:nvSpPr>
        <p:spPr>
          <a:xfrm>
            <a:off x="1494031" y="5149641"/>
            <a:ext cx="34076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Bi-objective optimization is effective for cost-aware selection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181BAA-749A-7A4D-A61E-5BE5CD34DBD7}"/>
              </a:ext>
            </a:extLst>
          </p:cNvPr>
          <p:cNvSpPr/>
          <p:nvPr/>
        </p:nvSpPr>
        <p:spPr>
          <a:xfrm>
            <a:off x="7828959" y="5148737"/>
            <a:ext cx="29891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Variance of recent iterations reflects the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informativeness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r="2412" b="39506"/>
          <a:stretch/>
        </p:blipFill>
        <p:spPr>
          <a:xfrm>
            <a:off x="8043988" y="794030"/>
            <a:ext cx="2559089" cy="78700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92821" y="6186790"/>
            <a:ext cx="2211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[Xie et al., KDD 2018]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Video Recommendation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Aero-Engine</a:t>
            </a:r>
            <a:r>
              <a:rPr lang="zh-CN" altLang="en-US" dirty="0" smtClean="0"/>
              <a:t> </a:t>
            </a:r>
            <a:r>
              <a:rPr lang="en-US" altLang="zh-CN" dirty="0"/>
              <a:t>Performance Prediction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>
                <a:solidFill>
                  <a:srgbClr val="0066CC"/>
                </a:solidFill>
              </a:rPr>
              <a:t>News Classification</a:t>
            </a:r>
          </a:p>
          <a:p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Examples of 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7" y="786884"/>
            <a:ext cx="1261087" cy="958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132856"/>
            <a:ext cx="1411738" cy="884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933056"/>
            <a:ext cx="2152276" cy="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News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News topic classification</a:t>
            </a:r>
          </a:p>
          <a:p>
            <a:pPr lvl="1"/>
            <a:r>
              <a:rPr lang="en-US" altLang="zh-CN" dirty="0"/>
              <a:t>high-quality </a:t>
            </a:r>
            <a:r>
              <a:rPr lang="en-US" altLang="zh-CN" dirty="0" smtClean="0"/>
              <a:t>labels required to train effective models</a:t>
            </a:r>
          </a:p>
          <a:p>
            <a:pPr lvl="1"/>
            <a:r>
              <a:rPr lang="en-US" altLang="zh-CN" dirty="0" smtClean="0"/>
              <a:t>A huge set of unlabeled data (grows every day)</a:t>
            </a:r>
          </a:p>
          <a:p>
            <a:pPr lvl="1"/>
            <a:r>
              <a:rPr lang="en-US" altLang="zh-CN" dirty="0" smtClean="0"/>
              <a:t>A large set of candidate categories</a:t>
            </a: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Time-consuming to read the news</a:t>
            </a: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Even impossible to scan the unlabeled pool</a:t>
            </a:r>
            <a:endParaRPr lang="zh-CN" altLang="en-US" dirty="0">
              <a:solidFill>
                <a:srgbClr val="0066CC"/>
              </a:solidFill>
            </a:endParaRPr>
          </a:p>
        </p:txBody>
      </p:sp>
      <p:pic>
        <p:nvPicPr>
          <p:cNvPr id="11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387" y="660164"/>
            <a:ext cx="3190855" cy="56726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20908"/>
          <a:stretch/>
        </p:blipFill>
        <p:spPr>
          <a:xfrm>
            <a:off x="479376" y="4581128"/>
            <a:ext cx="7796943" cy="1751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7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Active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9416" y="2638318"/>
            <a:ext cx="2448272" cy="3850923"/>
            <a:chOff x="496594" y="1342174"/>
            <a:chExt cx="2448272" cy="3850923"/>
          </a:xfrm>
        </p:grpSpPr>
        <p:sp>
          <p:nvSpPr>
            <p:cNvPr id="6" name="流程图: 磁盘 5"/>
            <p:cNvSpPr/>
            <p:nvPr/>
          </p:nvSpPr>
          <p:spPr>
            <a:xfrm>
              <a:off x="496594" y="1342174"/>
              <a:ext cx="2448272" cy="332591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7" name="等腰三角形 6"/>
            <p:cNvSpPr/>
            <p:nvPr/>
          </p:nvSpPr>
          <p:spPr bwMode="auto">
            <a:xfrm>
              <a:off x="1771119" y="3897783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953911" y="2690423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166996" y="2626494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1474264" y="2529631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712633" y="2995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224801" y="25813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508176" y="33888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428828" y="269075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77336" y="2923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1627119" y="30385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942316" y="2596278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>
              <a:off x="1000665" y="38641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9" name="等腰三角形 18"/>
            <p:cNvSpPr/>
            <p:nvPr/>
          </p:nvSpPr>
          <p:spPr bwMode="auto">
            <a:xfrm>
              <a:off x="1352038" y="3725724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0" name="等腰三角形 19"/>
            <p:cNvSpPr/>
            <p:nvPr/>
          </p:nvSpPr>
          <p:spPr bwMode="auto">
            <a:xfrm>
              <a:off x="1025919" y="4313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1" name="等腰三角形 20"/>
            <p:cNvSpPr/>
            <p:nvPr/>
          </p:nvSpPr>
          <p:spPr bwMode="auto">
            <a:xfrm>
              <a:off x="1848604" y="41888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2" name="等腰三角形 21"/>
            <p:cNvSpPr/>
            <p:nvPr/>
          </p:nvSpPr>
          <p:spPr bwMode="auto">
            <a:xfrm>
              <a:off x="2380719" y="4303635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3" name="等腰三角形 22"/>
            <p:cNvSpPr/>
            <p:nvPr/>
          </p:nvSpPr>
          <p:spPr bwMode="auto">
            <a:xfrm>
              <a:off x="2296793" y="38196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4" name="等腰三角形 23"/>
            <p:cNvSpPr/>
            <p:nvPr/>
          </p:nvSpPr>
          <p:spPr bwMode="auto">
            <a:xfrm>
              <a:off x="2001004" y="43412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5" name="等腰三角形 24"/>
            <p:cNvSpPr/>
            <p:nvPr/>
          </p:nvSpPr>
          <p:spPr bwMode="auto">
            <a:xfrm>
              <a:off x="712633" y="4169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2514622" y="26184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643907" y="2782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8" name="等腰三角形 27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9" name="等腰三角形 28"/>
            <p:cNvSpPr/>
            <p:nvPr/>
          </p:nvSpPr>
          <p:spPr bwMode="auto">
            <a:xfrm>
              <a:off x="2571830" y="375753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0" name="等腰三角形 29"/>
            <p:cNvSpPr/>
            <p:nvPr/>
          </p:nvSpPr>
          <p:spPr bwMode="auto">
            <a:xfrm>
              <a:off x="1288681" y="43213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1" name="等腰三角形 30"/>
            <p:cNvSpPr/>
            <p:nvPr/>
          </p:nvSpPr>
          <p:spPr bwMode="auto">
            <a:xfrm>
              <a:off x="1288681" y="407847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2" name="TextBox 46"/>
            <p:cNvSpPr txBox="1"/>
            <p:nvPr/>
          </p:nvSpPr>
          <p:spPr>
            <a:xfrm>
              <a:off x="552551" y="4731432"/>
              <a:ext cx="233635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unlabeled data</a:t>
              </a:r>
              <a:endParaRPr lang="zh-CN" altLang="en-US" b="0" dirty="0"/>
            </a:p>
          </p:txBody>
        </p:sp>
        <p:sp>
          <p:nvSpPr>
            <p:cNvPr id="33" name="等腰三角形 32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4" name="等腰三角形 33"/>
            <p:cNvSpPr/>
            <p:nvPr/>
          </p:nvSpPr>
          <p:spPr bwMode="auto">
            <a:xfrm>
              <a:off x="2595022" y="39720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5" name="等腰三角形 34"/>
            <p:cNvSpPr/>
            <p:nvPr/>
          </p:nvSpPr>
          <p:spPr bwMode="auto">
            <a:xfrm>
              <a:off x="2315374" y="41689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792753" y="290124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804340" y="3142390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855757" y="3358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9" name="等腰三角形 38"/>
            <p:cNvSpPr/>
            <p:nvPr/>
          </p:nvSpPr>
          <p:spPr bwMode="auto">
            <a:xfrm>
              <a:off x="2008761" y="33884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0" name="等腰三角形 39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1" name="等腰三角形 40"/>
            <p:cNvSpPr/>
            <p:nvPr/>
          </p:nvSpPr>
          <p:spPr bwMode="auto">
            <a:xfrm>
              <a:off x="1930090" y="357443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2" name="等腰三角形 41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3" name="等腰三角形 42"/>
            <p:cNvSpPr/>
            <p:nvPr/>
          </p:nvSpPr>
          <p:spPr bwMode="auto">
            <a:xfrm>
              <a:off x="2601593" y="349625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640625" y="321440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5" name="等腰三角形 44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6" name="等腰三角形 45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7" name="等腰三角形 46"/>
            <p:cNvSpPr/>
            <p:nvPr/>
          </p:nvSpPr>
          <p:spPr bwMode="auto">
            <a:xfrm>
              <a:off x="2224785" y="327703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8" name="等腰三角形 47"/>
            <p:cNvSpPr/>
            <p:nvPr/>
          </p:nvSpPr>
          <p:spPr bwMode="auto">
            <a:xfrm>
              <a:off x="2233185" y="299835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</p:grpSp>
      <p:sp>
        <p:nvSpPr>
          <p:cNvPr id="49" name="流程图: 可选过程 48"/>
          <p:cNvSpPr/>
          <p:nvPr/>
        </p:nvSpPr>
        <p:spPr>
          <a:xfrm>
            <a:off x="9774159" y="5135660"/>
            <a:ext cx="1296144" cy="77751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model</a:t>
            </a:r>
            <a:endParaRPr lang="zh-CN" altLang="en-US" sz="2400" dirty="0"/>
          </a:p>
        </p:txBody>
      </p:sp>
      <p:sp>
        <p:nvSpPr>
          <p:cNvPr id="50" name="右箭头 49"/>
          <p:cNvSpPr/>
          <p:nvPr/>
        </p:nvSpPr>
        <p:spPr>
          <a:xfrm rot="5400000">
            <a:off x="10117927" y="4517255"/>
            <a:ext cx="590635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51" name="组合 50"/>
          <p:cNvGrpSpPr/>
          <p:nvPr/>
        </p:nvGrpSpPr>
        <p:grpSpPr>
          <a:xfrm>
            <a:off x="9491877" y="2420888"/>
            <a:ext cx="1860707" cy="1692089"/>
            <a:chOff x="6840192" y="1124744"/>
            <a:chExt cx="1860707" cy="1692089"/>
          </a:xfrm>
        </p:grpSpPr>
        <p:sp>
          <p:nvSpPr>
            <p:cNvPr id="52" name="流程图: 磁盘 51"/>
            <p:cNvSpPr/>
            <p:nvPr/>
          </p:nvSpPr>
          <p:spPr>
            <a:xfrm>
              <a:off x="7176481" y="1664705"/>
              <a:ext cx="1188132" cy="115212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53" name="等腰三角形 52"/>
            <p:cNvSpPr/>
            <p:nvPr/>
          </p:nvSpPr>
          <p:spPr bwMode="auto">
            <a:xfrm>
              <a:off x="7973774" y="2363705"/>
              <a:ext cx="144000" cy="144000"/>
            </a:xfrm>
            <a:prstGeom prst="triangle">
              <a:avLst/>
            </a:prstGeom>
            <a:solidFill>
              <a:srgbClr val="0066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4" name="椭圆 53"/>
            <p:cNvSpPr/>
            <p:nvPr/>
          </p:nvSpPr>
          <p:spPr bwMode="auto">
            <a:xfrm>
              <a:off x="7596336" y="2420904"/>
              <a:ext cx="144000" cy="1440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5" name="TextBox 46"/>
            <p:cNvSpPr txBox="1"/>
            <p:nvPr/>
          </p:nvSpPr>
          <p:spPr>
            <a:xfrm>
              <a:off x="6840192" y="1124744"/>
              <a:ext cx="186070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labeled data</a:t>
              </a:r>
              <a:endParaRPr lang="zh-CN" altLang="en-US" b="0" dirty="0"/>
            </a:p>
          </p:txBody>
        </p:sp>
      </p:grpSp>
      <p:sp>
        <p:nvSpPr>
          <p:cNvPr id="56" name="TextBox 46"/>
          <p:cNvSpPr txBox="1"/>
          <p:nvPr/>
        </p:nvSpPr>
        <p:spPr>
          <a:xfrm>
            <a:off x="10554053" y="4350312"/>
            <a:ext cx="7985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altLang="zh-CN" i="1" dirty="0"/>
              <a:t>train</a:t>
            </a:r>
            <a:endParaRPr lang="zh-CN" altLang="en-US" i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6764486" y="3083848"/>
            <a:ext cx="1755342" cy="1359128"/>
            <a:chOff x="4112802" y="1787705"/>
            <a:chExt cx="1755342" cy="1359128"/>
          </a:xfrm>
        </p:grpSpPr>
        <p:sp>
          <p:nvSpPr>
            <p:cNvPr id="58" name="笑脸 57"/>
            <p:cNvSpPr/>
            <p:nvPr/>
          </p:nvSpPr>
          <p:spPr>
            <a:xfrm>
              <a:off x="4661330" y="1787705"/>
              <a:ext cx="720080" cy="720000"/>
            </a:xfrm>
            <a:prstGeom prst="smileyFac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TextBox 46"/>
            <p:cNvSpPr txBox="1"/>
            <p:nvPr/>
          </p:nvSpPr>
          <p:spPr>
            <a:xfrm>
              <a:off x="4112802" y="2685168"/>
              <a:ext cx="175534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oracle</a:t>
              </a:r>
            </a:p>
            <a:p>
              <a:r>
                <a:rPr lang="en-US" altLang="zh-CN" b="0" dirty="0"/>
                <a:t>(annotator)</a:t>
              </a:r>
              <a:endParaRPr lang="zh-CN" altLang="en-US" b="0" dirty="0"/>
            </a:p>
          </p:txBody>
        </p:sp>
      </p:grpSp>
      <p:sp>
        <p:nvSpPr>
          <p:cNvPr id="60" name="右箭头 59"/>
          <p:cNvSpPr/>
          <p:nvPr/>
        </p:nvSpPr>
        <p:spPr>
          <a:xfrm>
            <a:off x="6274695" y="3355181"/>
            <a:ext cx="757409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8398322" y="3355181"/>
            <a:ext cx="1008112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 rot="10800000">
            <a:off x="3731916" y="5409120"/>
            <a:ext cx="5580000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46"/>
          <p:cNvSpPr txBox="1"/>
          <p:nvPr/>
        </p:nvSpPr>
        <p:spPr>
          <a:xfrm>
            <a:off x="6425214" y="2501732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i="1" dirty="0"/>
              <a:t>query </a:t>
            </a:r>
            <a:r>
              <a:rPr lang="en-US" altLang="zh-CN" i="1" dirty="0" smtClean="0"/>
              <a:t>the </a:t>
            </a:r>
            <a:r>
              <a:rPr lang="en-US" altLang="zh-CN" i="1" dirty="0"/>
              <a:t>labels</a:t>
            </a:r>
            <a:endParaRPr lang="zh-CN" altLang="en-US" i="1" dirty="0"/>
          </a:p>
        </p:txBody>
      </p:sp>
      <p:sp>
        <p:nvSpPr>
          <p:cNvPr id="66" name="圆角矩形 65"/>
          <p:cNvSpPr/>
          <p:nvPr/>
        </p:nvSpPr>
        <p:spPr>
          <a:xfrm>
            <a:off x="4433432" y="3121634"/>
            <a:ext cx="1666301" cy="703310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Select</a:t>
            </a:r>
            <a:endParaRPr lang="zh-CN" altLang="en-US" sz="2800" b="1" dirty="0"/>
          </a:p>
        </p:txBody>
      </p:sp>
      <p:sp>
        <p:nvSpPr>
          <p:cNvPr id="67" name="右箭头 66"/>
          <p:cNvSpPr/>
          <p:nvPr/>
        </p:nvSpPr>
        <p:spPr>
          <a:xfrm>
            <a:off x="3538391" y="3355181"/>
            <a:ext cx="757409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线形标注 1 68"/>
          <p:cNvSpPr/>
          <p:nvPr/>
        </p:nvSpPr>
        <p:spPr>
          <a:xfrm>
            <a:off x="767407" y="1074942"/>
            <a:ext cx="4927983" cy="1080120"/>
          </a:xfrm>
          <a:prstGeom prst="borderCallout1">
            <a:avLst>
              <a:gd name="adj1" fmla="val 103940"/>
              <a:gd name="adj2" fmla="val 82507"/>
              <a:gd name="adj3" fmla="val 186508"/>
              <a:gd name="adj4" fmla="val 9244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Design a criterion to estimate the utility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calculate the utility for each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Select the best one with largest utility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03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Active Learning with Query 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39416" y="2638318"/>
            <a:ext cx="2448272" cy="3850923"/>
            <a:chOff x="496594" y="1342174"/>
            <a:chExt cx="2448272" cy="3850923"/>
          </a:xfrm>
        </p:grpSpPr>
        <p:sp>
          <p:nvSpPr>
            <p:cNvPr id="6" name="流程图: 磁盘 5"/>
            <p:cNvSpPr/>
            <p:nvPr/>
          </p:nvSpPr>
          <p:spPr>
            <a:xfrm>
              <a:off x="496594" y="1342174"/>
              <a:ext cx="2448272" cy="332591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7" name="等腰三角形 6"/>
            <p:cNvSpPr/>
            <p:nvPr/>
          </p:nvSpPr>
          <p:spPr bwMode="auto">
            <a:xfrm>
              <a:off x="1771119" y="3897783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953911" y="2690423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166996" y="2626494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1474264" y="2529631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712633" y="2995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224801" y="25813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508176" y="33888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428828" y="269075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77336" y="2923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1627119" y="30385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942316" y="2596278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8" name="等腰三角形 17"/>
            <p:cNvSpPr/>
            <p:nvPr/>
          </p:nvSpPr>
          <p:spPr bwMode="auto">
            <a:xfrm>
              <a:off x="1000665" y="38641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9" name="等腰三角形 18"/>
            <p:cNvSpPr/>
            <p:nvPr/>
          </p:nvSpPr>
          <p:spPr bwMode="auto">
            <a:xfrm>
              <a:off x="1352038" y="3725724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0" name="等腰三角形 19"/>
            <p:cNvSpPr/>
            <p:nvPr/>
          </p:nvSpPr>
          <p:spPr bwMode="auto">
            <a:xfrm>
              <a:off x="1025919" y="4313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1" name="等腰三角形 20"/>
            <p:cNvSpPr/>
            <p:nvPr/>
          </p:nvSpPr>
          <p:spPr bwMode="auto">
            <a:xfrm>
              <a:off x="1848604" y="41888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2" name="等腰三角形 21"/>
            <p:cNvSpPr/>
            <p:nvPr/>
          </p:nvSpPr>
          <p:spPr bwMode="auto">
            <a:xfrm>
              <a:off x="2380719" y="4303635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3" name="等腰三角形 22"/>
            <p:cNvSpPr/>
            <p:nvPr/>
          </p:nvSpPr>
          <p:spPr bwMode="auto">
            <a:xfrm>
              <a:off x="2296793" y="38196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4" name="等腰三角形 23"/>
            <p:cNvSpPr/>
            <p:nvPr/>
          </p:nvSpPr>
          <p:spPr bwMode="auto">
            <a:xfrm>
              <a:off x="2001004" y="43412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5" name="等腰三角形 24"/>
            <p:cNvSpPr/>
            <p:nvPr/>
          </p:nvSpPr>
          <p:spPr bwMode="auto">
            <a:xfrm>
              <a:off x="712633" y="4169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2514622" y="26184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643907" y="2782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8" name="等腰三角形 27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9" name="等腰三角形 28"/>
            <p:cNvSpPr/>
            <p:nvPr/>
          </p:nvSpPr>
          <p:spPr bwMode="auto">
            <a:xfrm>
              <a:off x="2571830" y="375753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0" name="等腰三角形 29"/>
            <p:cNvSpPr/>
            <p:nvPr/>
          </p:nvSpPr>
          <p:spPr bwMode="auto">
            <a:xfrm>
              <a:off x="1288681" y="43213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1" name="等腰三角形 30"/>
            <p:cNvSpPr/>
            <p:nvPr/>
          </p:nvSpPr>
          <p:spPr bwMode="auto">
            <a:xfrm>
              <a:off x="1288681" y="407847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2" name="TextBox 46"/>
            <p:cNvSpPr txBox="1"/>
            <p:nvPr/>
          </p:nvSpPr>
          <p:spPr>
            <a:xfrm>
              <a:off x="552551" y="4731432"/>
              <a:ext cx="233635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unlabeled data</a:t>
              </a:r>
              <a:endParaRPr lang="zh-CN" altLang="en-US" b="0" dirty="0"/>
            </a:p>
          </p:txBody>
        </p:sp>
        <p:sp>
          <p:nvSpPr>
            <p:cNvPr id="33" name="等腰三角形 32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4" name="等腰三角形 33"/>
            <p:cNvSpPr/>
            <p:nvPr/>
          </p:nvSpPr>
          <p:spPr bwMode="auto">
            <a:xfrm>
              <a:off x="2595022" y="39720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5" name="等腰三角形 34"/>
            <p:cNvSpPr/>
            <p:nvPr/>
          </p:nvSpPr>
          <p:spPr bwMode="auto">
            <a:xfrm>
              <a:off x="2315374" y="41689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1792753" y="290124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804340" y="3142390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855757" y="3358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9" name="等腰三角形 38"/>
            <p:cNvSpPr/>
            <p:nvPr/>
          </p:nvSpPr>
          <p:spPr bwMode="auto">
            <a:xfrm>
              <a:off x="2008761" y="33884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0" name="等腰三角形 39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1" name="等腰三角形 40"/>
            <p:cNvSpPr/>
            <p:nvPr/>
          </p:nvSpPr>
          <p:spPr bwMode="auto">
            <a:xfrm>
              <a:off x="1930090" y="357443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2" name="等腰三角形 41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3" name="等腰三角形 42"/>
            <p:cNvSpPr/>
            <p:nvPr/>
          </p:nvSpPr>
          <p:spPr bwMode="auto">
            <a:xfrm>
              <a:off x="2601593" y="349625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640625" y="321440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5" name="等腰三角形 44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6" name="等腰三角形 45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7" name="等腰三角形 46"/>
            <p:cNvSpPr/>
            <p:nvPr/>
          </p:nvSpPr>
          <p:spPr bwMode="auto">
            <a:xfrm>
              <a:off x="2224785" y="327703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8" name="等腰三角形 47"/>
            <p:cNvSpPr/>
            <p:nvPr/>
          </p:nvSpPr>
          <p:spPr bwMode="auto">
            <a:xfrm>
              <a:off x="2233185" y="299835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</p:grpSp>
      <p:sp>
        <p:nvSpPr>
          <p:cNvPr id="49" name="流程图: 可选过程 48"/>
          <p:cNvSpPr/>
          <p:nvPr/>
        </p:nvSpPr>
        <p:spPr>
          <a:xfrm>
            <a:off x="9774159" y="5135660"/>
            <a:ext cx="1296144" cy="77751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model</a:t>
            </a:r>
            <a:endParaRPr lang="zh-CN" altLang="en-US" sz="2400" dirty="0"/>
          </a:p>
        </p:txBody>
      </p:sp>
      <p:sp>
        <p:nvSpPr>
          <p:cNvPr id="50" name="右箭头 49"/>
          <p:cNvSpPr/>
          <p:nvPr/>
        </p:nvSpPr>
        <p:spPr>
          <a:xfrm rot="5400000">
            <a:off x="10117927" y="4517255"/>
            <a:ext cx="590635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51" name="组合 50"/>
          <p:cNvGrpSpPr/>
          <p:nvPr/>
        </p:nvGrpSpPr>
        <p:grpSpPr>
          <a:xfrm>
            <a:off x="9491877" y="2420888"/>
            <a:ext cx="1860707" cy="1692089"/>
            <a:chOff x="6840192" y="1124744"/>
            <a:chExt cx="1860707" cy="1692089"/>
          </a:xfrm>
        </p:grpSpPr>
        <p:sp>
          <p:nvSpPr>
            <p:cNvPr id="52" name="流程图: 磁盘 51"/>
            <p:cNvSpPr/>
            <p:nvPr/>
          </p:nvSpPr>
          <p:spPr>
            <a:xfrm>
              <a:off x="7176481" y="1664705"/>
              <a:ext cx="1188132" cy="115212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53" name="等腰三角形 52"/>
            <p:cNvSpPr/>
            <p:nvPr/>
          </p:nvSpPr>
          <p:spPr bwMode="auto">
            <a:xfrm>
              <a:off x="7973774" y="2363705"/>
              <a:ext cx="144000" cy="144000"/>
            </a:xfrm>
            <a:prstGeom prst="triangle">
              <a:avLst/>
            </a:prstGeom>
            <a:solidFill>
              <a:srgbClr val="0066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4" name="椭圆 53"/>
            <p:cNvSpPr/>
            <p:nvPr/>
          </p:nvSpPr>
          <p:spPr bwMode="auto">
            <a:xfrm>
              <a:off x="7596336" y="2420904"/>
              <a:ext cx="144000" cy="1440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5" name="TextBox 46"/>
            <p:cNvSpPr txBox="1"/>
            <p:nvPr/>
          </p:nvSpPr>
          <p:spPr>
            <a:xfrm>
              <a:off x="6840192" y="1124744"/>
              <a:ext cx="186070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labeled data</a:t>
              </a:r>
              <a:endParaRPr lang="zh-CN" altLang="en-US" b="0" dirty="0"/>
            </a:p>
          </p:txBody>
        </p:sp>
      </p:grpSp>
      <p:sp>
        <p:nvSpPr>
          <p:cNvPr id="56" name="TextBox 46"/>
          <p:cNvSpPr txBox="1"/>
          <p:nvPr/>
        </p:nvSpPr>
        <p:spPr>
          <a:xfrm>
            <a:off x="10554053" y="4350312"/>
            <a:ext cx="7985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altLang="zh-CN" i="1" dirty="0"/>
              <a:t>train</a:t>
            </a:r>
            <a:endParaRPr lang="zh-CN" altLang="en-US" i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6764486" y="3083848"/>
            <a:ext cx="1755342" cy="1359128"/>
            <a:chOff x="4112802" y="1787705"/>
            <a:chExt cx="1755342" cy="1359128"/>
          </a:xfrm>
        </p:grpSpPr>
        <p:sp>
          <p:nvSpPr>
            <p:cNvPr id="58" name="笑脸 57"/>
            <p:cNvSpPr/>
            <p:nvPr/>
          </p:nvSpPr>
          <p:spPr>
            <a:xfrm>
              <a:off x="4661330" y="1787705"/>
              <a:ext cx="720080" cy="720000"/>
            </a:xfrm>
            <a:prstGeom prst="smileyFac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TextBox 46"/>
            <p:cNvSpPr txBox="1"/>
            <p:nvPr/>
          </p:nvSpPr>
          <p:spPr>
            <a:xfrm>
              <a:off x="4112802" y="2685168"/>
              <a:ext cx="175534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oracle</a:t>
              </a:r>
            </a:p>
            <a:p>
              <a:r>
                <a:rPr lang="en-US" altLang="zh-CN" b="0" dirty="0"/>
                <a:t>(annotator)</a:t>
              </a:r>
              <a:endParaRPr lang="zh-CN" altLang="en-US" b="0" dirty="0"/>
            </a:p>
          </p:txBody>
        </p:sp>
      </p:grpSp>
      <p:sp>
        <p:nvSpPr>
          <p:cNvPr id="60" name="右箭头 59"/>
          <p:cNvSpPr/>
          <p:nvPr/>
        </p:nvSpPr>
        <p:spPr>
          <a:xfrm>
            <a:off x="6274695" y="3355181"/>
            <a:ext cx="757409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8398322" y="3355181"/>
            <a:ext cx="1008112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 rot="10800000">
            <a:off x="3731916" y="5409120"/>
            <a:ext cx="5580000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46"/>
          <p:cNvSpPr txBox="1"/>
          <p:nvPr/>
        </p:nvSpPr>
        <p:spPr>
          <a:xfrm>
            <a:off x="6425214" y="2501732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i="1" dirty="0"/>
              <a:t>query </a:t>
            </a:r>
            <a:r>
              <a:rPr lang="en-US" altLang="zh-CN" i="1" dirty="0" smtClean="0"/>
              <a:t>the </a:t>
            </a:r>
            <a:r>
              <a:rPr lang="en-US" altLang="zh-CN" i="1" dirty="0"/>
              <a:t>labels</a:t>
            </a:r>
            <a:endParaRPr lang="zh-CN" altLang="en-US" i="1" dirty="0"/>
          </a:p>
        </p:txBody>
      </p:sp>
      <p:sp>
        <p:nvSpPr>
          <p:cNvPr id="66" name="圆角矩形 65"/>
          <p:cNvSpPr/>
          <p:nvPr/>
        </p:nvSpPr>
        <p:spPr>
          <a:xfrm>
            <a:off x="4433432" y="3121634"/>
            <a:ext cx="1666301" cy="703310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/>
              <a:t>Generate</a:t>
            </a:r>
            <a:endParaRPr lang="zh-CN" altLang="en-US" sz="2800" b="1" dirty="0"/>
          </a:p>
        </p:txBody>
      </p:sp>
      <p:sp>
        <p:nvSpPr>
          <p:cNvPr id="67" name="右箭头 66"/>
          <p:cNvSpPr/>
          <p:nvPr/>
        </p:nvSpPr>
        <p:spPr>
          <a:xfrm>
            <a:off x="3538391" y="3355181"/>
            <a:ext cx="757409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线形标注 1 67"/>
          <p:cNvSpPr/>
          <p:nvPr/>
        </p:nvSpPr>
        <p:spPr>
          <a:xfrm>
            <a:off x="767407" y="1074942"/>
            <a:ext cx="4927983" cy="1080120"/>
          </a:xfrm>
          <a:prstGeom prst="borderCallout1">
            <a:avLst>
              <a:gd name="adj1" fmla="val 103940"/>
              <a:gd name="adj2" fmla="val 82507"/>
              <a:gd name="adj3" fmla="val 186508"/>
              <a:gd name="adj4" fmla="val 9244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Design the objective of target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Directly generate the instances for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Does not rely on the size of unlabeled data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64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batch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instances at 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each iteration: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rgbClr val="0066CC"/>
                    </a:solidFill>
                  </a:rPr>
                  <a:t>Uncertainty: </a:t>
                </a:r>
                <a:r>
                  <a:rPr lang="en-US" altLang="zh-CN" dirty="0" smtClean="0"/>
                  <a:t>instances will be close to the decision boundary</a:t>
                </a:r>
              </a:p>
              <a:p>
                <a:endParaRPr lang="en-US" altLang="zh-CN" dirty="0" smtClean="0">
                  <a:solidFill>
                    <a:srgbClr val="0066CC"/>
                  </a:solidFill>
                </a:endParaRPr>
              </a:p>
              <a:p>
                <a:endParaRPr lang="en-US" altLang="zh-CN" dirty="0">
                  <a:solidFill>
                    <a:srgbClr val="0066CC"/>
                  </a:solidFill>
                </a:endParaRPr>
              </a:p>
              <a:p>
                <a:endParaRPr lang="en-US" altLang="zh-CN" sz="1100" dirty="0" smtClean="0">
                  <a:solidFill>
                    <a:srgbClr val="0066CC"/>
                  </a:solidFill>
                </a:endParaRPr>
              </a:p>
              <a:p>
                <a:r>
                  <a:rPr lang="en-US" altLang="zh-CN" dirty="0">
                    <a:solidFill>
                      <a:srgbClr val="0066CC"/>
                    </a:solidFill>
                  </a:rPr>
                  <a:t>Diversity: </a:t>
                </a:r>
                <a:r>
                  <a:rPr lang="en-US" altLang="zh-CN" dirty="0"/>
                  <a:t>diversely distributed along the decision boundary</a:t>
                </a:r>
                <a:endParaRPr lang="en-US" altLang="zh-CN" dirty="0" smtClean="0"/>
              </a:p>
              <a:p>
                <a:endParaRPr lang="en-US" altLang="zh-CN" dirty="0" smtClean="0">
                  <a:solidFill>
                    <a:srgbClr val="0066CC"/>
                  </a:solidFill>
                </a:endParaRPr>
              </a:p>
              <a:p>
                <a:endParaRPr lang="en-US" altLang="zh-CN" dirty="0" smtClean="0">
                  <a:solidFill>
                    <a:srgbClr val="0066CC"/>
                  </a:solidFill>
                </a:endParaRPr>
              </a:p>
              <a:p>
                <a:endParaRPr lang="en-US" altLang="zh-CN" sz="1800" dirty="0" smtClean="0">
                  <a:solidFill>
                    <a:srgbClr val="0066CC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0066CC"/>
                    </a:solidFill>
                  </a:rPr>
                  <a:t>Representative</a:t>
                </a:r>
                <a:r>
                  <a:rPr lang="en-US" altLang="zh-CN" dirty="0">
                    <a:solidFill>
                      <a:srgbClr val="0066CC"/>
                    </a:solidFill>
                  </a:rPr>
                  <a:t>:  </a:t>
                </a:r>
                <a:r>
                  <a:rPr lang="en-US" altLang="zh-CN" dirty="0"/>
                  <a:t>have a similar distribution with observed data</a:t>
                </a:r>
              </a:p>
              <a:p>
                <a:endParaRPr lang="en-US" altLang="zh-CN" dirty="0" smtClean="0">
                  <a:solidFill>
                    <a:srgbClr val="0066CC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64" t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988840"/>
            <a:ext cx="4086579" cy="1116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3777576"/>
            <a:ext cx="4900086" cy="10189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4027995"/>
            <a:ext cx="3054086" cy="4842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656" y="5733256"/>
            <a:ext cx="3392074" cy="458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76" y="5811797"/>
            <a:ext cx="2507680" cy="3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 descr="屏幕剪辑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20" y="1268760"/>
            <a:ext cx="2261408" cy="2613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Labeled Data is Expensive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6"/>
          <a:stretch/>
        </p:blipFill>
        <p:spPr>
          <a:xfrm>
            <a:off x="4912928" y="1268760"/>
            <a:ext cx="2261407" cy="2613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9" r="8278"/>
          <a:stretch/>
        </p:blipFill>
        <p:spPr>
          <a:xfrm>
            <a:off x="7849289" y="1268760"/>
            <a:ext cx="2242544" cy="2613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62551" y="4314298"/>
            <a:ext cx="2487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 years for 4000 sentences in Penn Chinese Treebank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b="1" dirty="0">
                <a:solidFill>
                  <a:srgbClr val="0066CC"/>
                </a:solidFill>
              </a:rPr>
              <a:t>time consuming</a:t>
            </a:r>
            <a:endParaRPr lang="zh-CN" altLang="en-US" sz="2400" b="1" dirty="0">
              <a:solidFill>
                <a:srgbClr val="0066C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71865" y="4314298"/>
            <a:ext cx="2487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only experts can provide accurate annotations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b="1" dirty="0">
                <a:solidFill>
                  <a:srgbClr val="0066CC"/>
                </a:solidFill>
              </a:rPr>
              <a:t>high expertise</a:t>
            </a:r>
            <a:endParaRPr lang="zh-CN" altLang="en-US" sz="2400" b="1" dirty="0">
              <a:solidFill>
                <a:srgbClr val="0066C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67478" y="4314298"/>
            <a:ext cx="26061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special devices are required to get the correct label</a:t>
            </a:r>
          </a:p>
          <a:p>
            <a:pPr algn="ctr"/>
            <a:endParaRPr lang="en-US" altLang="zh-CN" sz="2400" dirty="0"/>
          </a:p>
          <a:p>
            <a:pPr algn="ctr"/>
            <a:r>
              <a:rPr lang="en-US" altLang="zh-CN" sz="2400" b="1" dirty="0">
                <a:solidFill>
                  <a:srgbClr val="0066CC"/>
                </a:solidFill>
              </a:rPr>
              <a:t>enormous expense</a:t>
            </a:r>
            <a:endParaRPr lang="zh-CN" altLang="en-US" sz="2400" b="1" dirty="0">
              <a:solidFill>
                <a:srgbClr val="0066CC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8577" y="6217822"/>
            <a:ext cx="33271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 smtClean="0">
                <a:solidFill>
                  <a:schemeClr val="bg1">
                    <a:lumMod val="50000"/>
                  </a:schemeClr>
                </a:solidFill>
              </a:rPr>
              <a:t>[Zhu, 2005; Settles, 2012]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66CC"/>
                </a:solidFill>
              </a:rPr>
              <a:t>The final objective function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>
                <a:solidFill>
                  <a:srgbClr val="0066CC"/>
                </a:solidFill>
              </a:rPr>
              <a:t>News summarization</a:t>
            </a:r>
            <a:r>
              <a:rPr lang="en-US" altLang="zh-CN" dirty="0" smtClean="0"/>
              <a:t>: approximation </a:t>
            </a:r>
            <a:r>
              <a:rPr lang="en-US" altLang="zh-CN" dirty="0"/>
              <a:t>with a few summary </a:t>
            </a:r>
            <a:r>
              <a:rPr lang="en-US" altLang="zh-CN" dirty="0" smtClean="0"/>
              <a:t>words</a:t>
            </a:r>
          </a:p>
          <a:p>
            <a:pPr lvl="1"/>
            <a:r>
              <a:rPr lang="en-US" altLang="zh-CN" dirty="0" smtClean="0"/>
              <a:t>Annotators may decide the label by reading only the summary words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628800"/>
            <a:ext cx="4720045" cy="10057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4365104"/>
            <a:ext cx="4406225" cy="176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Visualization of Generated </a:t>
            </a:r>
            <a:r>
              <a:rPr lang="en-US" altLang="zh-CN" dirty="0" smtClean="0"/>
              <a:t>Instances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836712"/>
            <a:ext cx="8252242" cy="2574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25" y="3784731"/>
            <a:ext cx="8254745" cy="25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9" y="836712"/>
            <a:ext cx="10683210" cy="26635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8" y="3789040"/>
            <a:ext cx="10683210" cy="27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屏幕剪辑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980728"/>
            <a:ext cx="5485391" cy="5459413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 of Summary Words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7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Active Learning</a:t>
            </a:r>
            <a:r>
              <a:rPr lang="en-US" altLang="zh-CN" dirty="0" smtClean="0">
                <a:solidFill>
                  <a:srgbClr val="C0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   train effective models with lower </a:t>
            </a:r>
            <a:r>
              <a:rPr lang="en-US" altLang="zh-CN" dirty="0">
                <a:solidFill>
                  <a:srgbClr val="C00000"/>
                </a:solidFill>
              </a:rPr>
              <a:t>labeling cost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310860"/>
            <a:ext cx="3102525" cy="181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内容占位符 3"/>
          <p:cNvSpPr txBox="1">
            <a:spLocks/>
          </p:cNvSpPr>
          <p:nvPr/>
        </p:nvSpPr>
        <p:spPr bwMode="auto">
          <a:xfrm>
            <a:off x="479376" y="2564904"/>
            <a:ext cx="5512699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smtClean="0"/>
              <a:t>Key issues in active learning:</a:t>
            </a:r>
            <a:endParaRPr lang="en-US" altLang="zh-CN" sz="2400" b="1" dirty="0" smtClean="0"/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Selection Criterion </a:t>
            </a:r>
          </a:p>
          <a:p>
            <a:pPr lvl="1"/>
            <a:r>
              <a:rPr lang="en-US" altLang="zh-CN" sz="2000" dirty="0" smtClean="0"/>
              <a:t>Which instance to select?</a:t>
            </a:r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Query Type </a:t>
            </a:r>
          </a:p>
          <a:p>
            <a:pPr lvl="1"/>
            <a:r>
              <a:rPr lang="en-US" altLang="zh-CN" sz="2000" dirty="0" smtClean="0"/>
              <a:t>What information to query?</a:t>
            </a:r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Imperfect </a:t>
            </a:r>
            <a:r>
              <a:rPr lang="en-US" altLang="zh-CN" sz="2400" b="1" dirty="0">
                <a:solidFill>
                  <a:srgbClr val="0066CC"/>
                </a:solidFill>
              </a:rPr>
              <a:t>A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nnotator 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How to deal with noisy information</a:t>
            </a:r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Complex Tasks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How to handle huge data and complex model</a:t>
            </a:r>
          </a:p>
          <a:p>
            <a:endParaRPr lang="zh-CN" altLang="en-US" sz="2400" dirty="0"/>
          </a:p>
        </p:txBody>
      </p:sp>
      <p:sp>
        <p:nvSpPr>
          <p:cNvPr id="7" name="内容占位符 3"/>
          <p:cNvSpPr txBox="1">
            <a:spLocks/>
          </p:cNvSpPr>
          <p:nvPr/>
        </p:nvSpPr>
        <p:spPr bwMode="auto">
          <a:xfrm>
            <a:off x="6527696" y="2564904"/>
            <a:ext cx="547296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8000" indent="-2880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9063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79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67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558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smtClean="0"/>
              <a:t>Application examples of AL:</a:t>
            </a:r>
            <a:endParaRPr lang="en-US" altLang="zh-CN" sz="2400" b="1" dirty="0" smtClean="0"/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Video Recommendation 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Aero-Engine Performance Prediction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en-US" altLang="zh-CN" sz="2400" b="1" dirty="0" smtClean="0">
                <a:solidFill>
                  <a:srgbClr val="0066CC"/>
                </a:solidFill>
              </a:rPr>
              <a:t>News Classification</a:t>
            </a:r>
            <a:endParaRPr lang="en-US" altLang="zh-CN" sz="2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94" y="3516065"/>
            <a:ext cx="783036" cy="5951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42" y="4741664"/>
            <a:ext cx="876577" cy="549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68" y="5854630"/>
            <a:ext cx="1214905" cy="5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54" y="1938256"/>
            <a:ext cx="3243696" cy="32436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19736" y="1340768"/>
            <a:ext cx="448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</a:rPr>
              <a:t>ALiPy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 :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A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ctive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L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earning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n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Py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thon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75720" y="5445224"/>
            <a:ext cx="448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66CC"/>
                </a:solidFill>
                <a:latin typeface="微软雅黑" panose="020B0503020204020204" pitchFamily="34" charset="-122"/>
              </a:rPr>
              <a:t>https://github.com/NUAA-AL/alipy</a:t>
            </a:r>
            <a:endParaRPr lang="zh-CN" altLang="en-US" sz="2000" dirty="0">
              <a:solidFill>
                <a:srgbClr val="0066C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ALiPy</a:t>
            </a:r>
            <a:r>
              <a:rPr lang="en-US" altLang="zh-CN" dirty="0" smtClean="0"/>
              <a:t>: A python toolbox for active learning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0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279576" y="1556792"/>
            <a:ext cx="7632848" cy="1004046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  <a:endParaRPr lang="zh-CN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948744" y="4653136"/>
            <a:ext cx="6294512" cy="1152128"/>
          </a:xfrm>
        </p:spPr>
        <p:txBody>
          <a:bodyPr>
            <a:normAutofit/>
          </a:bodyPr>
          <a:lstStyle/>
          <a:p>
            <a:pPr algn="ctr"/>
            <a:r>
              <a:rPr lang="zh-CN" altLang="en-US" sz="2000" dirty="0"/>
              <a:t>黄</a:t>
            </a:r>
            <a:r>
              <a:rPr lang="zh-CN" altLang="en-US" sz="2000" dirty="0" smtClean="0"/>
              <a:t>圣君</a:t>
            </a:r>
            <a:endParaRPr lang="en-US" altLang="zh-CN" sz="2000" dirty="0" smtClean="0"/>
          </a:p>
          <a:p>
            <a:pPr algn="ctr"/>
            <a:r>
              <a:rPr lang="en-US" altLang="zh-CN" sz="2000" dirty="0" smtClean="0"/>
              <a:t>huangsj@nuaa.edu.cn</a:t>
            </a:r>
            <a:endParaRPr lang="en-US" altLang="zh-CN" sz="2000" dirty="0"/>
          </a:p>
          <a:p>
            <a:pPr algn="ctr"/>
            <a:r>
              <a:rPr lang="en-US" altLang="zh-CN" sz="2000" dirty="0" smtClean="0"/>
              <a:t>http</a:t>
            </a:r>
            <a:r>
              <a:rPr lang="en-US" altLang="zh-CN" sz="2000" dirty="0"/>
              <a:t>://</a:t>
            </a:r>
            <a:r>
              <a:rPr lang="en-US" altLang="zh-CN" sz="2000" dirty="0" smtClean="0"/>
              <a:t>parnec.nuaa.edu.cn/huangsj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81" y="294758"/>
            <a:ext cx="3041951" cy="4699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1086"/>
            <a:ext cx="2592288" cy="844864"/>
          </a:xfrm>
          <a:prstGeom prst="rect">
            <a:avLst/>
          </a:prstGeom>
        </p:spPr>
      </p:pic>
      <p:pic>
        <p:nvPicPr>
          <p:cNvPr id="9" name="Picture 2" descr="åäº¬èªç©ºèªå¤©å¤§å­¦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19" y="2996952"/>
            <a:ext cx="1440161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981200" y="2276872"/>
            <a:ext cx="822960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Can we learn with fewer labeled data?</a:t>
            </a:r>
          </a:p>
        </p:txBody>
      </p:sp>
      <p:sp>
        <p:nvSpPr>
          <p:cNvPr id="7" name="矩形 6"/>
          <p:cNvSpPr/>
          <p:nvPr/>
        </p:nvSpPr>
        <p:spPr>
          <a:xfrm>
            <a:off x="4638980" y="3573017"/>
            <a:ext cx="2800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Active Learning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8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2020594" y="1450286"/>
            <a:ext cx="2448272" cy="3850923"/>
            <a:chOff x="496594" y="1342174"/>
            <a:chExt cx="2448272" cy="3850923"/>
          </a:xfrm>
        </p:grpSpPr>
        <p:sp>
          <p:nvSpPr>
            <p:cNvPr id="9" name="流程图: 磁盘 8"/>
            <p:cNvSpPr/>
            <p:nvPr/>
          </p:nvSpPr>
          <p:spPr>
            <a:xfrm>
              <a:off x="496594" y="1342174"/>
              <a:ext cx="2448272" cy="332591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 bwMode="auto">
            <a:xfrm>
              <a:off x="1771119" y="3897783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53911" y="2690423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166996" y="2626494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474264" y="2529631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712633" y="2995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2224801" y="25813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508176" y="33888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1428828" y="269075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1077336" y="2923175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1627119" y="303858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1942316" y="2596278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6" name="等腰三角形 25"/>
            <p:cNvSpPr/>
            <p:nvPr/>
          </p:nvSpPr>
          <p:spPr bwMode="auto">
            <a:xfrm>
              <a:off x="1000665" y="38641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7" name="等腰三角形 26"/>
            <p:cNvSpPr/>
            <p:nvPr/>
          </p:nvSpPr>
          <p:spPr bwMode="auto">
            <a:xfrm>
              <a:off x="1352038" y="3725724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28" name="等腰三角形 27"/>
            <p:cNvSpPr/>
            <p:nvPr/>
          </p:nvSpPr>
          <p:spPr bwMode="auto">
            <a:xfrm>
              <a:off x="1025919" y="4313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0" name="等腰三角形 29"/>
            <p:cNvSpPr/>
            <p:nvPr/>
          </p:nvSpPr>
          <p:spPr bwMode="auto">
            <a:xfrm>
              <a:off x="1848604" y="41888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1" name="等腰三角形 30"/>
            <p:cNvSpPr/>
            <p:nvPr/>
          </p:nvSpPr>
          <p:spPr bwMode="auto">
            <a:xfrm>
              <a:off x="2380719" y="4303635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2" name="等腰三角形 31"/>
            <p:cNvSpPr/>
            <p:nvPr/>
          </p:nvSpPr>
          <p:spPr bwMode="auto">
            <a:xfrm>
              <a:off x="2296793" y="38196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3" name="等腰三角形 32"/>
            <p:cNvSpPr/>
            <p:nvPr/>
          </p:nvSpPr>
          <p:spPr bwMode="auto">
            <a:xfrm>
              <a:off x="2001004" y="434129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4" name="等腰三角形 33"/>
            <p:cNvSpPr/>
            <p:nvPr/>
          </p:nvSpPr>
          <p:spPr bwMode="auto">
            <a:xfrm>
              <a:off x="712633" y="4169360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2514622" y="2618407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2643907" y="2782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8" name="等腰三角形 37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39" name="等腰三角形 38"/>
            <p:cNvSpPr/>
            <p:nvPr/>
          </p:nvSpPr>
          <p:spPr bwMode="auto">
            <a:xfrm>
              <a:off x="2571830" y="375753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0" name="等腰三角形 39"/>
            <p:cNvSpPr/>
            <p:nvPr/>
          </p:nvSpPr>
          <p:spPr bwMode="auto">
            <a:xfrm>
              <a:off x="1288681" y="43213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1" name="等腰三角形 40"/>
            <p:cNvSpPr/>
            <p:nvPr/>
          </p:nvSpPr>
          <p:spPr bwMode="auto">
            <a:xfrm>
              <a:off x="1288681" y="407847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3" name="TextBox 46"/>
            <p:cNvSpPr txBox="1"/>
            <p:nvPr/>
          </p:nvSpPr>
          <p:spPr>
            <a:xfrm>
              <a:off x="552551" y="4731432"/>
              <a:ext cx="233635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unlabeled data</a:t>
              </a:r>
              <a:endParaRPr lang="zh-CN" altLang="en-US" b="0" dirty="0"/>
            </a:p>
          </p:txBody>
        </p:sp>
        <p:sp>
          <p:nvSpPr>
            <p:cNvPr id="45" name="等腰三角形 44"/>
            <p:cNvSpPr/>
            <p:nvPr/>
          </p:nvSpPr>
          <p:spPr bwMode="auto">
            <a:xfrm>
              <a:off x="2162974" y="40165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6" name="等腰三角形 45"/>
            <p:cNvSpPr/>
            <p:nvPr/>
          </p:nvSpPr>
          <p:spPr bwMode="auto">
            <a:xfrm>
              <a:off x="2595022" y="3972002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7" name="等腰三角形 46"/>
            <p:cNvSpPr/>
            <p:nvPr/>
          </p:nvSpPr>
          <p:spPr bwMode="auto">
            <a:xfrm>
              <a:off x="2315374" y="4168956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1792753" y="290124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804340" y="3142390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855757" y="3358422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2" name="等腰三角形 51"/>
            <p:cNvSpPr/>
            <p:nvPr/>
          </p:nvSpPr>
          <p:spPr bwMode="auto">
            <a:xfrm>
              <a:off x="2008761" y="33884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3" name="等腰三角形 52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4" name="等腰三角形 53"/>
            <p:cNvSpPr/>
            <p:nvPr/>
          </p:nvSpPr>
          <p:spPr bwMode="auto">
            <a:xfrm>
              <a:off x="1930090" y="357443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5" name="等腰三角形 54"/>
            <p:cNvSpPr/>
            <p:nvPr/>
          </p:nvSpPr>
          <p:spPr bwMode="auto">
            <a:xfrm>
              <a:off x="2169545" y="354081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56" name="等腰三角形 55"/>
            <p:cNvSpPr/>
            <p:nvPr/>
          </p:nvSpPr>
          <p:spPr bwMode="auto">
            <a:xfrm>
              <a:off x="2601593" y="349625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61" name="椭圆 60"/>
            <p:cNvSpPr/>
            <p:nvPr/>
          </p:nvSpPr>
          <p:spPr bwMode="auto">
            <a:xfrm>
              <a:off x="640625" y="3214406"/>
              <a:ext cx="144000" cy="1440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64" name="等腰三角形 63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65" name="等腰三角形 64"/>
            <p:cNvSpPr/>
            <p:nvPr/>
          </p:nvSpPr>
          <p:spPr bwMode="auto">
            <a:xfrm>
              <a:off x="2512833" y="3252691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68" name="等腰三角形 67"/>
            <p:cNvSpPr/>
            <p:nvPr/>
          </p:nvSpPr>
          <p:spPr bwMode="auto">
            <a:xfrm>
              <a:off x="2224785" y="3277037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69" name="等腰三角形 68"/>
            <p:cNvSpPr/>
            <p:nvPr/>
          </p:nvSpPr>
          <p:spPr bwMode="auto">
            <a:xfrm>
              <a:off x="2233185" y="2998358"/>
              <a:ext cx="144000" cy="144000"/>
            </a:xfrm>
            <a:prstGeom prst="triangl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Active Learning</a:t>
            </a:r>
            <a:endParaRPr lang="zh-CN" altLang="en-US" dirty="0"/>
          </a:p>
        </p:txBody>
      </p:sp>
      <p:sp>
        <p:nvSpPr>
          <p:cNvPr id="4" name="流程图: 可选过程 3"/>
          <p:cNvSpPr/>
          <p:nvPr/>
        </p:nvSpPr>
        <p:spPr>
          <a:xfrm>
            <a:off x="8646475" y="3947628"/>
            <a:ext cx="1296144" cy="77751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model</a:t>
            </a:r>
            <a:endParaRPr lang="zh-CN" altLang="en-US" sz="2400" dirty="0"/>
          </a:p>
        </p:txBody>
      </p:sp>
      <p:sp>
        <p:nvSpPr>
          <p:cNvPr id="5" name="右箭头 4"/>
          <p:cNvSpPr/>
          <p:nvPr/>
        </p:nvSpPr>
        <p:spPr>
          <a:xfrm rot="5400000">
            <a:off x="8990243" y="3329223"/>
            <a:ext cx="590635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6" name="组合 85"/>
          <p:cNvGrpSpPr/>
          <p:nvPr/>
        </p:nvGrpSpPr>
        <p:grpSpPr>
          <a:xfrm>
            <a:off x="8364193" y="1232856"/>
            <a:ext cx="1860707" cy="1692089"/>
            <a:chOff x="6840192" y="1124744"/>
            <a:chExt cx="1860707" cy="1692089"/>
          </a:xfrm>
        </p:grpSpPr>
        <p:sp>
          <p:nvSpPr>
            <p:cNvPr id="6" name="流程图: 磁盘 5"/>
            <p:cNvSpPr/>
            <p:nvPr/>
          </p:nvSpPr>
          <p:spPr>
            <a:xfrm>
              <a:off x="7176481" y="1664705"/>
              <a:ext cx="1188132" cy="1152128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/>
            </a:p>
          </p:txBody>
        </p:sp>
        <p:sp>
          <p:nvSpPr>
            <p:cNvPr id="7" name="等腰三角形 6"/>
            <p:cNvSpPr/>
            <p:nvPr/>
          </p:nvSpPr>
          <p:spPr bwMode="auto">
            <a:xfrm>
              <a:off x="7973774" y="2363705"/>
              <a:ext cx="144000" cy="144000"/>
            </a:xfrm>
            <a:prstGeom prst="triangle">
              <a:avLst/>
            </a:prstGeom>
            <a:solidFill>
              <a:srgbClr val="0066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7596336" y="2420904"/>
              <a:ext cx="144000" cy="1440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Palatino Linotype" pitchFamily="18" charset="0"/>
                <a:ea typeface="宋体"/>
              </a:endParaRPr>
            </a:p>
          </p:txBody>
        </p:sp>
        <p:sp>
          <p:nvSpPr>
            <p:cNvPr id="70" name="TextBox 46"/>
            <p:cNvSpPr txBox="1"/>
            <p:nvPr/>
          </p:nvSpPr>
          <p:spPr>
            <a:xfrm>
              <a:off x="6840192" y="1124744"/>
              <a:ext cx="186070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labeled data</a:t>
              </a:r>
              <a:endParaRPr lang="zh-CN" altLang="en-US" b="0" dirty="0"/>
            </a:p>
          </p:txBody>
        </p:sp>
      </p:grpSp>
      <p:sp>
        <p:nvSpPr>
          <p:cNvPr id="71" name="TextBox 46"/>
          <p:cNvSpPr txBox="1"/>
          <p:nvPr/>
        </p:nvSpPr>
        <p:spPr>
          <a:xfrm>
            <a:off x="9426369" y="3162280"/>
            <a:ext cx="7985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altLang="zh-CN" i="1" dirty="0"/>
              <a:t>train</a:t>
            </a:r>
            <a:endParaRPr lang="zh-CN" altLang="en-US" i="1" dirty="0"/>
          </a:p>
        </p:txBody>
      </p:sp>
      <p:grpSp>
        <p:nvGrpSpPr>
          <p:cNvPr id="84" name="组合 83"/>
          <p:cNvGrpSpPr/>
          <p:nvPr/>
        </p:nvGrpSpPr>
        <p:grpSpPr>
          <a:xfrm>
            <a:off x="5636802" y="1895816"/>
            <a:ext cx="1755342" cy="1359128"/>
            <a:chOff x="4112802" y="1787705"/>
            <a:chExt cx="1755342" cy="1359128"/>
          </a:xfrm>
        </p:grpSpPr>
        <p:sp>
          <p:nvSpPr>
            <p:cNvPr id="73" name="笑脸 72"/>
            <p:cNvSpPr/>
            <p:nvPr/>
          </p:nvSpPr>
          <p:spPr>
            <a:xfrm>
              <a:off x="4661330" y="1787705"/>
              <a:ext cx="720080" cy="720000"/>
            </a:xfrm>
            <a:prstGeom prst="smileyFac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TextBox 46"/>
            <p:cNvSpPr txBox="1"/>
            <p:nvPr/>
          </p:nvSpPr>
          <p:spPr>
            <a:xfrm>
              <a:off x="4112802" y="2685168"/>
              <a:ext cx="175534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 b="1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b="0" dirty="0"/>
                <a:t>oracle</a:t>
              </a:r>
            </a:p>
            <a:p>
              <a:r>
                <a:rPr lang="en-US" altLang="zh-CN" b="0" dirty="0"/>
                <a:t>(annotator)</a:t>
              </a:r>
              <a:endParaRPr lang="zh-CN" altLang="en-US" b="0" dirty="0"/>
            </a:p>
          </p:txBody>
        </p:sp>
      </p:grpSp>
      <p:sp>
        <p:nvSpPr>
          <p:cNvPr id="75" name="右箭头 74"/>
          <p:cNvSpPr/>
          <p:nvPr/>
        </p:nvSpPr>
        <p:spPr>
          <a:xfrm>
            <a:off x="4835908" y="2167149"/>
            <a:ext cx="1008112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7270638" y="2167149"/>
            <a:ext cx="1008112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右箭头 76"/>
          <p:cNvSpPr/>
          <p:nvPr/>
        </p:nvSpPr>
        <p:spPr>
          <a:xfrm rot="10800000">
            <a:off x="5020342" y="4221088"/>
            <a:ext cx="3163890" cy="252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46"/>
          <p:cNvSpPr txBox="1"/>
          <p:nvPr/>
        </p:nvSpPr>
        <p:spPr>
          <a:xfrm>
            <a:off x="1342449" y="5821604"/>
            <a:ext cx="950505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 dirty="0">
                <a:solidFill>
                  <a:srgbClr val="C00000"/>
                </a:solidFill>
              </a:rPr>
              <a:t>Goal: </a:t>
            </a:r>
            <a:r>
              <a:rPr lang="en-US" altLang="zh-CN" sz="3200" dirty="0" smtClean="0">
                <a:solidFill>
                  <a:srgbClr val="C00000"/>
                </a:solidFill>
              </a:rPr>
              <a:t>train an effective model with least labeling cost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3140048" y="3133385"/>
            <a:ext cx="144000" cy="1440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Palatino Linotype" pitchFamily="18" charset="0"/>
              <a:ea typeface="宋体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6485670" y="2063276"/>
            <a:ext cx="144000" cy="144000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Palatino Linotype" pitchFamily="18" charset="0"/>
              <a:ea typeface="宋体"/>
            </a:endParaRPr>
          </a:p>
        </p:txBody>
      </p:sp>
      <p:sp>
        <p:nvSpPr>
          <p:cNvPr id="85" name="TextBox 46"/>
          <p:cNvSpPr txBox="1"/>
          <p:nvPr/>
        </p:nvSpPr>
        <p:spPr>
          <a:xfrm>
            <a:off x="5297530" y="1313700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i="1" dirty="0"/>
              <a:t>query some labels</a:t>
            </a:r>
            <a:endParaRPr lang="zh-CN" altLang="en-US" i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8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1211 -0.15926 L 0.27396 -0.15926 L 0.27396 -0.15926 " pathEditMode="relative" rAng="0" ptsTypes="AAAA">
                                      <p:cBhvr>
                                        <p:cTn id="35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1776 -0.00277 L 0.23034 0.03473 L 0.23034 0.03519 " pathEditMode="relative" rAng="0" ptsTypes="AAAA">
                                      <p:cBhvr>
                                        <p:cTn id="45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8" grpId="0"/>
      <p:bldP spid="80" grpId="0" animBg="1"/>
      <p:bldP spid="80" grpId="1" animBg="1"/>
      <p:bldP spid="80" grpId="2" animBg="1"/>
      <p:bldP spid="81" grpId="0" animBg="1"/>
      <p:bldP spid="81" grpId="1" animBg="1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0066CC"/>
                </a:solidFill>
              </a:rPr>
              <a:t>Selection Criterion</a:t>
            </a:r>
            <a:endParaRPr lang="en-US" altLang="zh-CN" b="1" dirty="0">
              <a:solidFill>
                <a:srgbClr val="0066CC"/>
              </a:solidFill>
            </a:endParaRPr>
          </a:p>
          <a:p>
            <a:pPr lvl="1"/>
            <a:r>
              <a:rPr lang="en-US" altLang="zh-CN" dirty="0"/>
              <a:t>Which instances to </a:t>
            </a:r>
            <a:r>
              <a:rPr lang="en-US" altLang="zh-CN" dirty="0" smtClean="0"/>
              <a:t>select?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0066CC"/>
                </a:solidFill>
              </a:rPr>
              <a:t>Query Type</a:t>
            </a:r>
          </a:p>
          <a:p>
            <a:pPr lvl="1"/>
            <a:r>
              <a:rPr lang="en-US" altLang="zh-CN" dirty="0"/>
              <a:t>What information to query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0066CC"/>
                </a:solidFill>
              </a:rPr>
              <a:t>Imperfect Annotator</a:t>
            </a:r>
            <a:endParaRPr lang="en-US" altLang="zh-CN" dirty="0"/>
          </a:p>
          <a:p>
            <a:pPr lvl="1"/>
            <a:r>
              <a:rPr lang="en-US" altLang="zh-CN" dirty="0"/>
              <a:t>How to deal </a:t>
            </a:r>
            <a:r>
              <a:rPr lang="en-US" altLang="zh-CN" dirty="0" smtClean="0"/>
              <a:t>with noisy information?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0066CC"/>
                </a:solidFill>
              </a:rPr>
              <a:t>Complex Tasks</a:t>
            </a:r>
            <a:endParaRPr lang="en-US" altLang="zh-CN" dirty="0"/>
          </a:p>
          <a:p>
            <a:pPr lvl="1"/>
            <a:r>
              <a:rPr lang="en-US" altLang="zh-CN" dirty="0" smtClean="0"/>
              <a:t>How to handle huge data and complex model?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Issues in Active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89" y="1233945"/>
            <a:ext cx="4966392" cy="2912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8829270" y="91133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6CC"/>
                </a:solidFill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35558" y="91133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66CC"/>
                </a:solidFill>
              </a:rPr>
              <a:t>②</a:t>
            </a:r>
            <a:endParaRPr lang="zh-CN" altLang="en-US" sz="2800" b="1" dirty="0">
              <a:solidFill>
                <a:srgbClr val="0066CC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97303" y="2971759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66CC"/>
                </a:solidFill>
              </a:rPr>
              <a:t>④</a:t>
            </a:r>
            <a:endParaRPr lang="zh-CN" altLang="en-US" sz="2800" b="1" dirty="0">
              <a:solidFill>
                <a:srgbClr val="0066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21239" y="2016491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66CC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3734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zh-CN" b="1" dirty="0">
                <a:solidFill>
                  <a:srgbClr val="0066CC"/>
                </a:solidFill>
              </a:rPr>
              <a:t>Which instances to select</a:t>
            </a:r>
            <a:r>
              <a:rPr lang="en-US" altLang="zh-CN" b="1" dirty="0" smtClean="0">
                <a:solidFill>
                  <a:srgbClr val="0066CC"/>
                </a:solidFill>
              </a:rPr>
              <a:t>?</a:t>
            </a:r>
          </a:p>
          <a:p>
            <a:pPr lvl="1"/>
            <a:r>
              <a:rPr lang="en-US" altLang="zh-CN" dirty="0" smtClean="0"/>
              <a:t>Single criterion may lead to sample bias</a:t>
            </a:r>
          </a:p>
          <a:p>
            <a:pPr lvl="1"/>
            <a:endParaRPr lang="en-US" altLang="zh-CN" dirty="0"/>
          </a:p>
          <a:p>
            <a:r>
              <a:rPr lang="en-US" altLang="zh-CN" b="1" dirty="0" smtClean="0"/>
              <a:t>Our Studies</a:t>
            </a:r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Query Informative and representative examples</a:t>
            </a:r>
            <a:r>
              <a:rPr lang="zh-CN" altLang="en-US" dirty="0" smtClean="0">
                <a:solidFill>
                  <a:srgbClr val="0066CC"/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[PAMI’14, NIPS’10, FCS’16]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sz="2000" dirty="0" smtClean="0"/>
              <a:t>Systematically estimate </a:t>
            </a:r>
            <a:r>
              <a:rPr lang="en-US" altLang="zh-CN" sz="2000" dirty="0" err="1" smtClean="0"/>
              <a:t>informativeness</a:t>
            </a:r>
            <a:r>
              <a:rPr lang="en-US" altLang="zh-CN" sz="2000" dirty="0" smtClean="0"/>
              <a:t> and representativeness</a:t>
            </a:r>
          </a:p>
          <a:p>
            <a:pPr lvl="4"/>
            <a:endParaRPr lang="en-US" altLang="zh-CN" sz="2000" dirty="0" smtClean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Tradeoff between learning utility and learning difficulty</a:t>
            </a:r>
            <a:r>
              <a:rPr lang="zh-CN" altLang="en-US" dirty="0" smtClean="0"/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[AAAI’19a]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sz="2000" dirty="0" smtClean="0"/>
              <a:t>Select instances that have high utility and are easy to utilize for the current model</a:t>
            </a:r>
          </a:p>
          <a:p>
            <a:pPr lvl="4"/>
            <a:endParaRPr lang="en-US" altLang="zh-CN" sz="2000" dirty="0" smtClean="0"/>
          </a:p>
          <a:p>
            <a:pPr lvl="1"/>
            <a:r>
              <a:rPr lang="en-US" altLang="zh-CN" dirty="0" smtClean="0">
                <a:solidFill>
                  <a:srgbClr val="0066CC"/>
                </a:solidFill>
              </a:rPr>
              <a:t>Sample based on diversity and uncertainty</a:t>
            </a:r>
            <a:r>
              <a:rPr lang="zh-CN" altLang="en-US" dirty="0" smtClean="0"/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[ICDM’13,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TCBB’19, AAAI’20a]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4"/>
            <a:r>
              <a:rPr lang="en-US" altLang="zh-CN" sz="2000" dirty="0" smtClean="0"/>
              <a:t>Emphasize diversity among the selected batch of uncertain examples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Selection Criterion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536" y="994145"/>
            <a:ext cx="2880000" cy="20398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0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mbr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39738</TotalTime>
  <Words>1796</Words>
  <Application>Microsoft Office PowerPoint</Application>
  <PresentationFormat>宽屏</PresentationFormat>
  <Paragraphs>538</Paragraphs>
  <Slides>56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等线</vt:lpstr>
      <vt:lpstr>宋体</vt:lpstr>
      <vt:lpstr>微软雅黑</vt:lpstr>
      <vt:lpstr>Arial</vt:lpstr>
      <vt:lpstr>Calibri</vt:lpstr>
      <vt:lpstr>Cambria</vt:lpstr>
      <vt:lpstr>Cambria Math</vt:lpstr>
      <vt:lpstr>Palatino Linotype</vt:lpstr>
      <vt:lpstr>Wingdings</vt:lpstr>
      <vt:lpstr>Office 主题​​</vt:lpstr>
      <vt:lpstr>主动学习及其应用初探</vt:lpstr>
      <vt:lpstr>A Typical Setting of Supervised Learning</vt:lpstr>
      <vt:lpstr>Labeled Data is Important</vt:lpstr>
      <vt:lpstr>Labeled Data is Rare</vt:lpstr>
      <vt:lpstr>Labeled Data is Expensive</vt:lpstr>
      <vt:lpstr>PowerPoint 演示文稿</vt:lpstr>
      <vt:lpstr>Active Learning</vt:lpstr>
      <vt:lpstr>Key Issues in Active Learning</vt:lpstr>
      <vt:lpstr>Selection Criterion</vt:lpstr>
      <vt:lpstr>Query Type</vt:lpstr>
      <vt:lpstr>Imperfect Annotator</vt:lpstr>
      <vt:lpstr>Complex Tasks</vt:lpstr>
      <vt:lpstr>Our Recent Studies in Active Learning</vt:lpstr>
      <vt:lpstr>Application Examples of AL</vt:lpstr>
      <vt:lpstr>Application Examples of AL</vt:lpstr>
      <vt:lpstr>Video Recommendation</vt:lpstr>
      <vt:lpstr>Video Recommendation</vt:lpstr>
      <vt:lpstr>Multi-View Representation</vt:lpstr>
      <vt:lpstr>Low-Quality Text Data </vt:lpstr>
      <vt:lpstr>Motivation</vt:lpstr>
      <vt:lpstr>Visual to Text Mapping</vt:lpstr>
      <vt:lpstr>Visual to Text Mapping</vt:lpstr>
      <vt:lpstr>Active Selection</vt:lpstr>
      <vt:lpstr>Multi-View Active Learning</vt:lpstr>
      <vt:lpstr>Experiments on Youku Dataset</vt:lpstr>
      <vt:lpstr>Experiments on Youku Dataset</vt:lpstr>
      <vt:lpstr>Experiments on Public Datasets</vt:lpstr>
      <vt:lpstr>Application Examples of AL</vt:lpstr>
      <vt:lpstr>Aero-Engine</vt:lpstr>
      <vt:lpstr>Variable Cycle Engine</vt:lpstr>
      <vt:lpstr>Variable Cycle Engine</vt:lpstr>
      <vt:lpstr>How to deal with feature missing?</vt:lpstr>
      <vt:lpstr>Motivation</vt:lpstr>
      <vt:lpstr>Matrix Completion </vt:lpstr>
      <vt:lpstr>Supervised Matrix Completion </vt:lpstr>
      <vt:lpstr>Supervised Matrix Completion </vt:lpstr>
      <vt:lpstr>Supervised Matrix Completion</vt:lpstr>
      <vt:lpstr>Active Feature Acquisition</vt:lpstr>
      <vt:lpstr>Active Feature Acquisition</vt:lpstr>
      <vt:lpstr>Acquisition Cost Varies</vt:lpstr>
      <vt:lpstr>Cost-aware active selection</vt:lpstr>
      <vt:lpstr>Experiments</vt:lpstr>
      <vt:lpstr>Experiments</vt:lpstr>
      <vt:lpstr>Experiments</vt:lpstr>
      <vt:lpstr>Application Examples of AL</vt:lpstr>
      <vt:lpstr>News Classification</vt:lpstr>
      <vt:lpstr>Traditional Active Learning</vt:lpstr>
      <vt:lpstr>Active Learning with Query Generation</vt:lpstr>
      <vt:lpstr>Query Generation</vt:lpstr>
      <vt:lpstr>Query Generation</vt:lpstr>
      <vt:lpstr>Visualization of Generated Instances</vt:lpstr>
      <vt:lpstr>Experimental Results</vt:lpstr>
      <vt:lpstr>Examples of Summary Words</vt:lpstr>
      <vt:lpstr>Summary</vt:lpstr>
      <vt:lpstr>ALiPy: A python toolbox for active learning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huangsj</dc:creator>
  <cp:lastModifiedBy>王烨文</cp:lastModifiedBy>
  <cp:revision>2778</cp:revision>
  <dcterms:created xsi:type="dcterms:W3CDTF">2013-03-26T07:19:41Z</dcterms:created>
  <dcterms:modified xsi:type="dcterms:W3CDTF">2022-02-11T14:46:34Z</dcterms:modified>
</cp:coreProperties>
</file>